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FFFCF57_5A69986A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modernComment_7FFFCF62_F843C1C8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4"/>
  </p:sldMasterIdLst>
  <p:notesMasterIdLst>
    <p:notesMasterId r:id="rId45"/>
  </p:notesMasterIdLst>
  <p:sldIdLst>
    <p:sldId id="256" r:id="rId5"/>
    <p:sldId id="258" r:id="rId6"/>
    <p:sldId id="257" r:id="rId7"/>
    <p:sldId id="2147471190" r:id="rId8"/>
    <p:sldId id="2147471192" r:id="rId9"/>
    <p:sldId id="2147471193" r:id="rId10"/>
    <p:sldId id="2147471194" r:id="rId11"/>
    <p:sldId id="2147471191" r:id="rId12"/>
    <p:sldId id="2147471197" r:id="rId13"/>
    <p:sldId id="2147471228" r:id="rId14"/>
    <p:sldId id="2147471229" r:id="rId15"/>
    <p:sldId id="2147471220" r:id="rId16"/>
    <p:sldId id="2147471213" r:id="rId17"/>
    <p:sldId id="2147471227" r:id="rId18"/>
    <p:sldId id="2147471219" r:id="rId19"/>
    <p:sldId id="2147471196" r:id="rId20"/>
    <p:sldId id="2147471207" r:id="rId21"/>
    <p:sldId id="2147471209" r:id="rId22"/>
    <p:sldId id="2147471208" r:id="rId23"/>
    <p:sldId id="2147471211" r:id="rId24"/>
    <p:sldId id="2147471212" r:id="rId25"/>
    <p:sldId id="2147471216" r:id="rId26"/>
    <p:sldId id="2147471205" r:id="rId27"/>
    <p:sldId id="2147471230" r:id="rId28"/>
    <p:sldId id="2147471226" r:id="rId29"/>
    <p:sldId id="2147471215" r:id="rId30"/>
    <p:sldId id="2147471214" r:id="rId31"/>
    <p:sldId id="2147471199" r:id="rId32"/>
    <p:sldId id="2147471202" r:id="rId33"/>
    <p:sldId id="2147471185" r:id="rId34"/>
    <p:sldId id="2147471225" r:id="rId35"/>
    <p:sldId id="2147471222" r:id="rId36"/>
    <p:sldId id="2147471223" r:id="rId37"/>
    <p:sldId id="2147471206" r:id="rId38"/>
    <p:sldId id="2147471221" r:id="rId39"/>
    <p:sldId id="2147471200" r:id="rId40"/>
    <p:sldId id="2147471195" r:id="rId41"/>
    <p:sldId id="280" r:id="rId42"/>
    <p:sldId id="281" r:id="rId43"/>
    <p:sldId id="282" r:id="rId44"/>
  </p:sldIdLst>
  <p:sldSz cx="11520488" cy="64801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文字" id="{8FBBF9E3-742D-EE43-B544-9C202CAF3611}">
          <p14:sldIdLst>
            <p14:sldId id="256"/>
            <p14:sldId id="258"/>
            <p14:sldId id="257"/>
            <p14:sldId id="2147471190"/>
            <p14:sldId id="2147471192"/>
            <p14:sldId id="2147471193"/>
            <p14:sldId id="2147471194"/>
            <p14:sldId id="2147471191"/>
            <p14:sldId id="2147471197"/>
            <p14:sldId id="2147471228"/>
            <p14:sldId id="2147471229"/>
            <p14:sldId id="2147471220"/>
            <p14:sldId id="2147471213"/>
            <p14:sldId id="2147471227"/>
            <p14:sldId id="2147471219"/>
            <p14:sldId id="2147471196"/>
            <p14:sldId id="2147471207"/>
            <p14:sldId id="2147471209"/>
            <p14:sldId id="2147471208"/>
            <p14:sldId id="2147471211"/>
            <p14:sldId id="2147471212"/>
            <p14:sldId id="2147471216"/>
            <p14:sldId id="2147471205"/>
            <p14:sldId id="2147471230"/>
            <p14:sldId id="2147471226"/>
            <p14:sldId id="2147471215"/>
            <p14:sldId id="2147471214"/>
            <p14:sldId id="2147471199"/>
            <p14:sldId id="2147471202"/>
            <p14:sldId id="2147471185"/>
            <p14:sldId id="2147471225"/>
            <p14:sldId id="2147471222"/>
            <p14:sldId id="2147471223"/>
            <p14:sldId id="2147471206"/>
            <p14:sldId id="2147471221"/>
            <p14:sldId id="2147471200"/>
          </p14:sldIdLst>
        </p14:section>
        <p14:section name="模板參考" id="{4432221D-8728-FE42-A226-EA1086BFB841}">
          <p14:sldIdLst>
            <p14:sldId id="2147471195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52" roundtripDataSignature="AMtx7mhqKJAzFugGzrpaCdpbPJOL8Owfd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5FB4E33-7131-A550-5137-5FF3E0B00FE4}" name="李思穎-數位金融處-永豐銀行" initials="李思" userId="S::lisalee@sinopac.com::5fc5ea02-bcdc-467f-9a61-311a9d763b91" providerId="AD"/>
  <p188:author id="{79FE1DE5-66A5-7221-FFD1-508DA0C8B20B}" name="黃聖凱-數位科技處-永豐金控" initials="黃聖凱-數位科技處-永豐金控" userId="S::M08319@sinopac.com::d353df9d-1598-40fa-a9b3-18a584956c8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立筠-數位金融部-證券" initials="MSOffice" lastIdx="1" clrIdx="0">
    <p:extLst>
      <p:ext uri="{19B8F6BF-5375-455C-9EA6-DF929625EA0E}">
        <p15:presenceInfo xmlns:p15="http://schemas.microsoft.com/office/powerpoint/2012/main" userId="周立筠-數位金融部-證券" providerId="None"/>
      </p:ext>
    </p:extLst>
  </p:cmAuthor>
  <p:cmAuthor id="2" name="吳憲驊-人力資源處-永豐銀行" initials="吳憲驊-人力資源處-永豐銀行" lastIdx="1" clrIdx="1">
    <p:extLst>
      <p:ext uri="{19B8F6BF-5375-455C-9EA6-DF929625EA0E}">
        <p15:presenceInfo xmlns:p15="http://schemas.microsoft.com/office/powerpoint/2012/main" userId="S::simonwu@sinopac.com::c372d5aa-c765-4280-a5c9-548c4152a5d4" providerId="AD"/>
      </p:ext>
    </p:extLst>
  </p:cmAuthor>
  <p:cmAuthor id="3" name="張天豪-數位金融處-永豐銀行" initials="張天豪-數位金融處-永豐銀行" lastIdx="1" clrIdx="2">
    <p:extLst>
      <p:ext uri="{19B8F6BF-5375-455C-9EA6-DF929625EA0E}">
        <p15:presenceInfo xmlns:p15="http://schemas.microsoft.com/office/powerpoint/2012/main" userId="S::darby@sinopac.com::0d835702-99c9-4ef6-82d8-3ca86d4ccc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B3D7"/>
    <a:srgbClr val="422006"/>
    <a:srgbClr val="713F12"/>
    <a:srgbClr val="854D0E"/>
    <a:srgbClr val="A16207"/>
    <a:srgbClr val="CA8A04"/>
    <a:srgbClr val="EAB308"/>
    <a:srgbClr val="FACC15"/>
    <a:srgbClr val="FDE047"/>
    <a:srgbClr val="FEF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47F54-D725-4FD9-A922-8D346B09BFB7}" v="1516" dt="2025-08-12T09:46:07.747"/>
    <p1510:client id="{18FE331D-2FA6-EE80-E39D-857B68F6D9B4}" v="1" dt="2025-08-12T09:06:13.306"/>
    <p1510:client id="{35AEEB19-83E9-5789-6078-EAE4409C6F02}" v="171" dt="2025-08-12T02:46:10.948"/>
    <p1510:client id="{62DEAA3A-9026-243B-C9D8-D2235C5FE0AB}" v="1" dt="2025-08-12T01:06:19.413"/>
    <p1510:client id="{693DDD04-5EB6-7741-4D17-226D7B319656}" v="2" dt="2025-08-12T09:38:58.893"/>
    <p1510:client id="{6B61EE4D-F9ED-4BEA-B122-346B64A0F994}" v="1784" dt="2025-08-11T10:31:41.698"/>
    <p1510:client id="{7CB42F69-39E7-FE18-6E1D-C407AB9BF804}" v="20" dt="2025-08-13T01:33:15.846"/>
    <p1510:client id="{8FC29671-4315-ABDA-6DD0-BC0F6F2AA777}" v="1" dt="2025-08-12T09:10:32.224"/>
    <p1510:client id="{9A8F071A-BCFB-8955-80DA-449F5F8E1380}" v="1" dt="2025-08-12T06:51:05.855"/>
    <p1510:client id="{A4AF9E34-4F9B-AECF-6E14-D445C6F3948D}" v="25" dt="2025-08-12T01:33:46.548"/>
    <p1510:client id="{AAB5403D-65E1-D29C-9866-652A526B27FB}" v="1" dt="2025-08-13T02:49:40.186"/>
    <p1510:client id="{DAAADB46-4C7D-A684-137D-B0AB338E5E65}" v="3" dt="2025-08-12T09:49:38.452"/>
  </p1510:revLst>
</p1510:revInfo>
</file>

<file path=ppt/tableStyles.xml><?xml version="1.0" encoding="utf-8"?>
<a:tblStyleLst xmlns:a="http://schemas.openxmlformats.org/drawingml/2006/main" def="{91DB7C30-2B5D-4D34-8F22-85940E495A18}">
  <a:tblStyle styleId="{91DB7C30-2B5D-4D34-8F22-85940E495A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8D87DB6-C1B6-446D-86CF-44D372F8A8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7E2D07F-EAD9-47BB-8D15-AB9D181D91B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customschemas.google.com/relationships/presentationmetadata" Target="metadata"/><Relationship Id="rId60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5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思穎-數位金融處-永豐銀行" userId="S::lisalee@sinopac.com::5fc5ea02-bcdc-467f-9a61-311a9d763b91" providerId="AD" clId="Web-{AAB5403D-65E1-D29C-9866-652A526B27FB}"/>
    <pc:docChg chg="sldOrd">
      <pc:chgData name="李思穎-數位金融處-永豐銀行" userId="S::lisalee@sinopac.com::5fc5ea02-bcdc-467f-9a61-311a9d763b91" providerId="AD" clId="Web-{AAB5403D-65E1-D29C-9866-652A526B27FB}" dt="2025-08-13T02:49:40.186" v="0"/>
      <pc:docMkLst>
        <pc:docMk/>
      </pc:docMkLst>
      <pc:sldChg chg="ord">
        <pc:chgData name="李思穎-數位金融處-永豐銀行" userId="S::lisalee@sinopac.com::5fc5ea02-bcdc-467f-9a61-311a9d763b91" providerId="AD" clId="Web-{AAB5403D-65E1-D29C-9866-652A526B27FB}" dt="2025-08-13T02:49:40.186" v="0"/>
        <pc:sldMkLst>
          <pc:docMk/>
          <pc:sldMk cId="4051194451" sldId="2147471193"/>
        </pc:sldMkLst>
      </pc:sldChg>
    </pc:docChg>
  </pc:docChgLst>
</pc:chgInfo>
</file>

<file path=ppt/comments/modernComment_7FFFCF57_5A6998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46CA86-C5F4-4F4B-8766-E0ECEA71E322}" authorId="{79FE1DE5-66A5-7221-FFD1-508DA0C8B20B}" status="resolved" created="2025-08-11T09:33:24.81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16869738" sldId="2147471191"/>
      <ac:spMk id="4" creationId="{353101E3-ED46-FC0E-DE8A-AA2AFC6836B4}"/>
      <ac:txMk cp="222">
        <ac:context len="223" hash="385432533"/>
      </ac:txMk>
    </ac:txMkLst>
    <p188:pos x="9560960" y="910879"/>
    <p188:replyLst>
      <p188:reply id="{A84D95C7-38D4-4ABE-9AE7-BF949120BCD8}" authorId="{55FB4E33-7131-A550-5137-5FF3E0B00FE4}" created="2025-08-12T01:06:19.413">
        <p188:txBody>
          <a:bodyPr/>
          <a:lstStyle/>
          <a:p>
            <a:r>
              <a:rPr lang="zh-TW" altLang="en-US"/>
              <a:t>看你們，我原本是以為有些功能按照排程的話還沒做完，但看起來被砍了一些</a:t>
            </a:r>
          </a:p>
        </p188:txBody>
      </p188:reply>
    </p188:replyLst>
    <p188:txBody>
      <a:bodyPr/>
      <a:lstStyle/>
      <a:p>
        <a:r>
          <a:rPr lang="zh-TW" altLang="en-US"/>
          <a:t>這個不確定有沒有需要</a:t>
        </a:r>
      </a:p>
    </p188:txBody>
  </p188:cm>
</p188:cmLst>
</file>

<file path=ppt/comments/modernComment_7FFFCF62_F843C1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476026-B7D7-45CF-BFBC-2BC191568A94}" authorId="{79FE1DE5-66A5-7221-FFD1-508DA0C8B20B}" created="2025-08-11T07:36:38.02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65190088" sldId="2147471202"/>
      <ac:spMk id="4" creationId="{353101E3-ED46-FC0E-DE8A-AA2AFC6836B4}"/>
      <ac:txMk cp="85">
        <ac:context len="213" hash="1222923911"/>
      </ac:txMk>
    </ac:txMkLst>
    <p188:pos x="4591395" y="1785523"/>
    <p188:replyLst>
      <p188:reply id="{857EEE5A-04FB-4B35-B712-163034F0BAFC}" authorId="{55FB4E33-7131-A550-5137-5FF3E0B00FE4}" created="2025-08-11T07:41:37.455">
        <p188:txBody>
          <a:bodyPr/>
          <a:lstStyle/>
          <a:p>
            <a:r>
              <a:rPr lang="zh-TW" altLang="en-US"/>
              <a:t>哪一項，幫我把字反紅(我這邊看不到你註解在哪一段)</a:t>
            </a:r>
          </a:p>
        </p188:txBody>
      </p188:reply>
      <p188:reply id="{46AF21EA-541C-4AB3-94DE-416DE658E441}" authorId="{55FB4E33-7131-A550-5137-5FF3E0B00FE4}" created="2025-08-11T08:30:12.542">
        <p188:txBody>
          <a:bodyPr/>
          <a:lstStyle/>
          <a:p>
            <a:r>
              <a:rPr lang="zh-TW" altLang="en-US"/>
              <a:t>歐看到了，當初在解釋被動回應同業調研這項任務上的應用，但也可以在這邊拿掉</a:t>
            </a:r>
          </a:p>
        </p188:txBody>
      </p188:reply>
    </p188:replyLst>
    <p188:txBody>
      <a:bodyPr/>
      <a:lstStyle/>
      <a:p>
        <a:r>
          <a:rPr lang="zh-TW" altLang="en-US"/>
          <a:t>這個我好像不太理解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962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821615" y="337747"/>
            <a:ext cx="56952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536950" y="1177925"/>
            <a:ext cx="13887450" cy="7812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1238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856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723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827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>
          <a:extLst>
            <a:ext uri="{FF2B5EF4-FFF2-40B4-BE49-F238E27FC236}">
              <a16:creationId xmlns:a16="http://schemas.microsoft.com/office/drawing/2014/main" id="{226C65CA-ADD4-A6F7-507F-61E239D0E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>
            <a:extLst>
              <a:ext uri="{FF2B5EF4-FFF2-40B4-BE49-F238E27FC236}">
                <a16:creationId xmlns:a16="http://schemas.microsoft.com/office/drawing/2014/main" id="{6963352F-ABB6-3D88-1F96-24A73BEC77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>
            <a:extLst>
              <a:ext uri="{FF2B5EF4-FFF2-40B4-BE49-F238E27FC236}">
                <a16:creationId xmlns:a16="http://schemas.microsoft.com/office/drawing/2014/main" id="{D811E1FE-9D77-5F00-D7AD-0CC0AAA607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96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345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3664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964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434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00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3066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92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5572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364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087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>
          <a:extLst>
            <a:ext uri="{FF2B5EF4-FFF2-40B4-BE49-F238E27FC236}">
              <a16:creationId xmlns:a16="http://schemas.microsoft.com/office/drawing/2014/main" id="{777F1113-79DD-68A0-60EA-D8A3CB663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>
            <a:extLst>
              <a:ext uri="{FF2B5EF4-FFF2-40B4-BE49-F238E27FC236}">
                <a16:creationId xmlns:a16="http://schemas.microsoft.com/office/drawing/2014/main" id="{143DC3F3-29E8-CD4F-924B-60D778902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>
            <a:extLst>
              <a:ext uri="{FF2B5EF4-FFF2-40B4-BE49-F238E27FC236}">
                <a16:creationId xmlns:a16="http://schemas.microsoft.com/office/drawing/2014/main" id="{AAF52A8F-0AF1-E6B2-89FB-054B036349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642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7930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8611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307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48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98809eb6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298809eb6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959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036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>
          <a:extLst>
            <a:ext uri="{FF2B5EF4-FFF2-40B4-BE49-F238E27FC236}">
              <a16:creationId xmlns:a16="http://schemas.microsoft.com/office/drawing/2014/main" id="{158D6E1E-EA8B-FB76-0263-1EC82C30F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>
            <a:extLst>
              <a:ext uri="{FF2B5EF4-FFF2-40B4-BE49-F238E27FC236}">
                <a16:creationId xmlns:a16="http://schemas.microsoft.com/office/drawing/2014/main" id="{B1B59F3B-2E32-271A-8ED0-22DC9C2735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>
            <a:extLst>
              <a:ext uri="{FF2B5EF4-FFF2-40B4-BE49-F238E27FC236}">
                <a16:creationId xmlns:a16="http://schemas.microsoft.com/office/drawing/2014/main" id="{C8CF8547-6704-A3E6-1A92-6882AF1DF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199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>
          <a:extLst>
            <a:ext uri="{FF2B5EF4-FFF2-40B4-BE49-F238E27FC236}">
              <a16:creationId xmlns:a16="http://schemas.microsoft.com/office/drawing/2014/main" id="{158D6E1E-EA8B-FB76-0263-1EC82C30F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>
            <a:extLst>
              <a:ext uri="{FF2B5EF4-FFF2-40B4-BE49-F238E27FC236}">
                <a16:creationId xmlns:a16="http://schemas.microsoft.com/office/drawing/2014/main" id="{B1B59F3B-2E32-271A-8ED0-22DC9C2735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>
            <a:extLst>
              <a:ext uri="{FF2B5EF4-FFF2-40B4-BE49-F238E27FC236}">
                <a16:creationId xmlns:a16="http://schemas.microsoft.com/office/drawing/2014/main" id="{C8CF8547-6704-A3E6-1A92-6882AF1DF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447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>
          <a:extLst>
            <a:ext uri="{FF2B5EF4-FFF2-40B4-BE49-F238E27FC236}">
              <a16:creationId xmlns:a16="http://schemas.microsoft.com/office/drawing/2014/main" id="{158D6E1E-EA8B-FB76-0263-1EC82C30F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>
            <a:extLst>
              <a:ext uri="{FF2B5EF4-FFF2-40B4-BE49-F238E27FC236}">
                <a16:creationId xmlns:a16="http://schemas.microsoft.com/office/drawing/2014/main" id="{B1B59F3B-2E32-271A-8ED0-22DC9C2735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>
            <a:extLst>
              <a:ext uri="{FF2B5EF4-FFF2-40B4-BE49-F238E27FC236}">
                <a16:creationId xmlns:a16="http://schemas.microsoft.com/office/drawing/2014/main" id="{C8CF8547-6704-A3E6-1A92-6882AF1DF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718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>
          <a:extLst>
            <a:ext uri="{FF2B5EF4-FFF2-40B4-BE49-F238E27FC236}">
              <a16:creationId xmlns:a16="http://schemas.microsoft.com/office/drawing/2014/main" id="{158D6E1E-EA8B-FB76-0263-1EC82C30F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>
            <a:extLst>
              <a:ext uri="{FF2B5EF4-FFF2-40B4-BE49-F238E27FC236}">
                <a16:creationId xmlns:a16="http://schemas.microsoft.com/office/drawing/2014/main" id="{B1B59F3B-2E32-271A-8ED0-22DC9C2735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>
            <a:extLst>
              <a:ext uri="{FF2B5EF4-FFF2-40B4-BE49-F238E27FC236}">
                <a16:creationId xmlns:a16="http://schemas.microsoft.com/office/drawing/2014/main" id="{C8CF8547-6704-A3E6-1A92-6882AF1DF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888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98809eb6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298809eb6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7382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1112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98809eb64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298809eb64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把邊界、字體、行距等數值調整成整齊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的數字，排版上優先對齊column，橫軸的部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分版面過窄，基本上只能置頂或置中(如右圖)</a:t>
            </a:r>
            <a:endParaRPr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，因此只留content區的中心線，並在title和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content間做了半個gutter的間隔，最後新增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zh-TW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了無標題的母片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17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966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1449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409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29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81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userDrawn="1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title"/>
          </p:nvPr>
        </p:nvSpPr>
        <p:spPr>
          <a:xfrm>
            <a:off x="179388" y="72000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body" idx="1" hasCustomPrompt="1"/>
          </p:nvPr>
        </p:nvSpPr>
        <p:spPr>
          <a:xfrm>
            <a:off x="179388" y="719138"/>
            <a:ext cx="11161712" cy="540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t" anchorCtr="0">
            <a:noAutofit/>
          </a:bodyPr>
          <a:lstStyle>
            <a:lvl1pPr marL="252000" marR="0" lvl="0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504000" marR="0" lvl="1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4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2pPr>
            <a:lvl3pPr marL="756000" marR="0" lvl="2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2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3pPr>
            <a:lvl4pPr marL="1008000" marR="0" lvl="3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0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4pPr>
            <a:lvl5pPr marL="1260000" marR="0" lvl="4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8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5pPr>
            <a:lvl6pPr marL="1512000" marR="0" lvl="5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Microsoft JhengHei Light" panose="020B0304030504040204" pitchFamily="34" charset="-120"/>
              <a:buChar char="o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zh-TW" altLang="en-US"/>
              <a:t>第一層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cxnSp>
        <p:nvCxnSpPr>
          <p:cNvPr id="20" name="Google Shape;20;p34"/>
          <p:cNvCxnSpPr>
            <a:cxnSpLocks/>
          </p:cNvCxnSpPr>
          <p:nvPr/>
        </p:nvCxnSpPr>
        <p:spPr>
          <a:xfrm>
            <a:off x="179388" y="612000"/>
            <a:ext cx="11161712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userDrawn="1">
  <p:cSld name="盡量不要用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179388" y="71438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" name="Google Shape;24;p35"/>
          <p:cNvCxnSpPr>
            <a:cxnSpLocks/>
          </p:cNvCxnSpPr>
          <p:nvPr/>
        </p:nvCxnSpPr>
        <p:spPr>
          <a:xfrm>
            <a:off x="179388" y="611438"/>
            <a:ext cx="11161712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60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;p32">
            <a:extLst>
              <a:ext uri="{FF2B5EF4-FFF2-40B4-BE49-F238E27FC236}">
                <a16:creationId xmlns:a16="http://schemas.microsoft.com/office/drawing/2014/main" id="{728D7485-3340-DD7C-9D2E-D9DE76FC1DDB}"/>
              </a:ext>
            </a:extLst>
          </p:cNvPr>
          <p:cNvCxnSpPr>
            <a:cxnSpLocks/>
          </p:cNvCxnSpPr>
          <p:nvPr userDrawn="1"/>
        </p:nvCxnSpPr>
        <p:spPr>
          <a:xfrm>
            <a:off x="1440000" y="2880000"/>
            <a:ext cx="57600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0;p32">
            <a:extLst>
              <a:ext uri="{FF2B5EF4-FFF2-40B4-BE49-F238E27FC236}">
                <a16:creationId xmlns:a16="http://schemas.microsoft.com/office/drawing/2014/main" id="{7B925996-2FA7-4A3F-652D-7B1D8634C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0" y="216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0000" tIns="46800" rIns="90000" bIns="46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36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137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>
  <p:cSld name="標題投影片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32"/>
          <p:cNvCxnSpPr>
            <a:cxnSpLocks/>
          </p:cNvCxnSpPr>
          <p:nvPr/>
        </p:nvCxnSpPr>
        <p:spPr>
          <a:xfrm>
            <a:off x="1440000" y="2880000"/>
            <a:ext cx="86400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1440000" y="2160000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36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1440000" y="4320000"/>
            <a:ext cx="86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sz="28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body" idx="2"/>
          </p:nvPr>
        </p:nvSpPr>
        <p:spPr>
          <a:xfrm>
            <a:off x="1440000" y="5040000"/>
            <a:ext cx="86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icrosoft JhengHei"/>
              <a:buNone/>
              <a:defRPr sz="16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4E9B3DD-FAA0-DF43-8AE4-2105CE51701D}"/>
              </a:ext>
            </a:extLst>
          </p:cNvPr>
          <p:cNvSpPr txBox="1"/>
          <p:nvPr userDrawn="1"/>
        </p:nvSpPr>
        <p:spPr>
          <a:xfrm>
            <a:off x="604826" y="608597"/>
            <a:ext cx="1031083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Template Version</a:t>
            </a:r>
          </a:p>
          <a:p>
            <a:pPr algn="ctr"/>
            <a:r>
              <a:rPr kumimoji="1" lang="en-US" altLang="zh-TW" sz="240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v7.1</a:t>
            </a:r>
            <a:endParaRPr kumimoji="1" lang="zh-TW" altLang="en-US" sz="240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9105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1D3636-C8D9-A34B-A3BF-045464A9529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4000"/>
            <a:ext cx="4406303" cy="705606"/>
          </a:xfrm>
          <a:prstGeom prst="rect">
            <a:avLst/>
          </a:prstGeom>
        </p:spPr>
      </p:pic>
      <p:sp>
        <p:nvSpPr>
          <p:cNvPr id="6" name="Google Shape;6;p31"/>
          <p:cNvSpPr/>
          <p:nvPr/>
        </p:nvSpPr>
        <p:spPr>
          <a:xfrm>
            <a:off x="0" y="6237968"/>
            <a:ext cx="381603" cy="24220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88150" tIns="44050" rIns="88150" bIns="44050" anchor="b" anchorCtr="0">
            <a:spAutoFit/>
          </a:bodyPr>
          <a:lstStyle/>
          <a:p>
            <a:pPr marL="0" marR="0" lvl="0" indent="0" algn="ct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pPr marL="0" marR="0" lvl="0" indent="0" algn="ctr" rtl="0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86D7F2-4668-134E-BDFC-68995583691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6156000"/>
            <a:ext cx="2462731" cy="2912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DBFD30-7CBC-FF44-A3CD-E1370C8D3C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362000" y="6228000"/>
            <a:ext cx="1636426" cy="20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ts val="964"/>
              </a:lnSpc>
              <a:defRPr/>
            </a:pPr>
            <a:r>
              <a:rPr lang="zh-TW" altLang="en-US" sz="800" b="0">
                <a:solidFill>
                  <a:srgbClr val="B2B2B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機密資料僅限永豐金控內部使用 </a:t>
            </a:r>
            <a:endParaRPr lang="en-US" altLang="zh-TW" sz="800" b="0">
              <a:solidFill>
                <a:srgbClr val="B2B2B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8" r:id="rId3"/>
    <p:sldLayoutId id="2147483657" r:id="rId4"/>
    <p:sldLayoutId id="2147483649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97" userDrawn="1">
          <p15:clr>
            <a:srgbClr val="A4A3A4"/>
          </p15:clr>
        </p15:guide>
        <p15:guide id="3" pos="7144" userDrawn="1">
          <p15:clr>
            <a:srgbClr val="A4A3A4"/>
          </p15:clr>
        </p15:guide>
        <p15:guide id="4" pos="113" userDrawn="1">
          <p15:clr>
            <a:srgbClr val="A4A3A4"/>
          </p15:clr>
        </p15:guide>
        <p15:guide id="5" orient="horz" pos="3855" userDrawn="1">
          <p15:clr>
            <a:srgbClr val="A4A3A4"/>
          </p15:clr>
        </p15:guide>
        <p15:guide id="6" orient="horz" pos="45" userDrawn="1">
          <p15:clr>
            <a:srgbClr val="A4A3A4"/>
          </p15:clr>
        </p15:guide>
        <p15:guide id="11" pos="3629" userDrawn="1">
          <p15:clr>
            <a:srgbClr val="F26B43"/>
          </p15:clr>
        </p15:guide>
        <p15:guide id="12" pos="3560" userDrawn="1">
          <p15:clr>
            <a:srgbClr val="A4A3A4"/>
          </p15:clr>
        </p15:guide>
        <p15:guide id="13" pos="2495" userDrawn="1">
          <p15:clr>
            <a:srgbClr val="A4A3A4"/>
          </p15:clr>
        </p15:guide>
        <p15:guide id="14" pos="2381" userDrawn="1">
          <p15:clr>
            <a:srgbClr val="A4A3A4"/>
          </p15:clr>
        </p15:guide>
        <p15:guide id="15" pos="4762" userDrawn="1">
          <p15:clr>
            <a:srgbClr val="A4A3A4"/>
          </p15:clr>
        </p15:guide>
        <p15:guide id="16" pos="4876" userDrawn="1">
          <p15:clr>
            <a:srgbClr val="A4A3A4"/>
          </p15:clr>
        </p15:guide>
        <p15:guide id="18" orient="horz" pos="385" userDrawn="1">
          <p15:clr>
            <a:srgbClr val="A4A3A4"/>
          </p15:clr>
        </p15:guide>
        <p15:guide id="19" orient="horz" pos="4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CF62_F843C1C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CF57_5A69986A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>
            <a:spLocks noGrp="1"/>
          </p:cNvSpPr>
          <p:nvPr>
            <p:ph type="title"/>
          </p:nvPr>
        </p:nvSpPr>
        <p:spPr>
          <a:xfrm>
            <a:off x="1440000" y="2160174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r>
              <a:rPr lang="zh-TW" altLang="en-US" b="1"/>
              <a:t>InfoGather: 讓資訊收集更快速</a:t>
            </a:r>
            <a:endParaRPr lang="en-US" b="1"/>
          </a:p>
        </p:txBody>
      </p:sp>
      <p:sp>
        <p:nvSpPr>
          <p:cNvPr id="37" name="Google Shape;37;p1"/>
          <p:cNvSpPr txBox="1">
            <a:spLocks noGrp="1"/>
          </p:cNvSpPr>
          <p:nvPr>
            <p:ph type="body" idx="1"/>
          </p:nvPr>
        </p:nvSpPr>
        <p:spPr>
          <a:xfrm>
            <a:off x="1450154" y="4604257"/>
            <a:ext cx="86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/>
              <a:t>數位科技處</a:t>
            </a:r>
          </a:p>
        </p:txBody>
      </p:sp>
      <p:sp>
        <p:nvSpPr>
          <p:cNvPr id="38" name="Google Shape;38;p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600" b="0"/>
              <a:t>2025.08.13</a:t>
            </a:r>
            <a:endParaRPr lang="en-US" sz="1600" b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479BC01-97D9-3017-A55E-C2756DA3A69C}"/>
              </a:ext>
            </a:extLst>
          </p:cNvPr>
          <p:cNvSpPr txBox="1"/>
          <p:nvPr/>
        </p:nvSpPr>
        <p:spPr>
          <a:xfrm>
            <a:off x="2716804" y="2979581"/>
            <a:ext cx="6097131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800">
                <a:latin typeface="Microsoft JhengHei"/>
                <a:ea typeface="Microsoft JhengHei"/>
              </a:rPr>
              <a:t>資</a:t>
            </a:r>
            <a:r>
              <a:rPr lang="zh-TW" sz="2800">
                <a:latin typeface="Microsoft JhengHei"/>
                <a:ea typeface="Microsoft JhengHei"/>
              </a:rPr>
              <a:t>訊收錄摘要自動化平</a:t>
            </a:r>
            <a:r>
              <a:rPr lang="zh-TW" altLang="en-US" sz="2800">
                <a:latin typeface="Microsoft JhengHei"/>
                <a:ea typeface="Microsoft JhengHei"/>
              </a:rPr>
              <a:t>台</a:t>
            </a:r>
            <a:endParaRPr lang="en-US" altLang="zh-TW" sz="2800">
              <a:latin typeface="Microsoft JhengHei"/>
              <a:ea typeface="Microsoft JhengHei"/>
            </a:endParaRPr>
          </a:p>
          <a:p>
            <a:pPr algn="ctr"/>
            <a:endParaRPr lang="en-US" altLang="zh-TW" sz="2800">
              <a:latin typeface="Microsoft JhengHei"/>
              <a:ea typeface="Microsoft JhengHei"/>
            </a:endParaRPr>
          </a:p>
          <a:p>
            <a:pPr algn="ctr"/>
            <a:endParaRPr lang="en-US" altLang="zh-TW" sz="2800">
              <a:latin typeface="Microsoft JhengHei"/>
              <a:ea typeface="Microsoft JhengHei"/>
            </a:endParaRPr>
          </a:p>
          <a:p>
            <a:pPr algn="ctr"/>
            <a:endParaRPr lang="zh-T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技術架構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3" name="圖片 2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4A93D505-F4AE-4FED-0F11-005AE863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78" y="690479"/>
            <a:ext cx="9467309" cy="532536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90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技術架構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3" name="圖片 2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4A93D505-F4AE-4FED-0F11-005AE863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78" y="690479"/>
            <a:ext cx="9467309" cy="532536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圖片 6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53E2FDED-7E71-B1FC-6AB4-DC7DDF0FB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89" y="690479"/>
            <a:ext cx="9467310" cy="532536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676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技術架構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5" name="圖片 4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D4B93272-0194-7519-F81E-46E227014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79" y="828345"/>
            <a:ext cx="9213530" cy="518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0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技術架構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r>
              <a:rPr lang="zh-TW" altLang="en-US">
                <a:latin typeface="Microsoft JhengHei"/>
                <a:ea typeface="Microsoft JhengHei"/>
              </a:rPr>
              <a:t>兩張整合</a:t>
            </a:r>
          </a:p>
          <a:p>
            <a:pPr marL="35560" indent="0">
              <a:buNone/>
            </a:pPr>
            <a:r>
              <a:rPr lang="zh-TW" altLang="en-US">
                <a:latin typeface="Microsoft JhengHei"/>
                <a:ea typeface="Microsoft JhengHei"/>
              </a:rPr>
              <a:t>分開講</a:t>
            </a:r>
          </a:p>
          <a:p>
            <a:pPr marL="35560" indent="0">
              <a:buNone/>
            </a:pPr>
            <a:r>
              <a:rPr lang="zh-TW" altLang="en-US">
                <a:latin typeface="Microsoft JhengHei"/>
                <a:ea typeface="Microsoft JhengHei"/>
              </a:rPr>
              <a:t>改圖</a:t>
            </a:r>
          </a:p>
        </p:txBody>
      </p:sp>
      <p:pic>
        <p:nvPicPr>
          <p:cNvPr id="3" name="圖片 2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11927D5E-D515-F1A2-A659-9FE2BF28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29" y="911343"/>
            <a:ext cx="8918430" cy="501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CA057D5E-26B4-1F88-11FF-43E83FBC7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>
            <a:extLst>
              <a:ext uri="{FF2B5EF4-FFF2-40B4-BE49-F238E27FC236}">
                <a16:creationId xmlns:a16="http://schemas.microsoft.com/office/drawing/2014/main" id="{B10B72CD-FD5F-2D0E-2804-4E17CD8F43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altLang="zh-TW" b="1"/>
              <a:t>n8n</a:t>
            </a:r>
            <a:r>
              <a:rPr lang="zh-TW" altLang="en-US" b="1"/>
              <a:t>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95A4CF-1F5B-D5CB-136B-D78984554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3" name="圖片 2" descr="一張含有 文字, 螢幕擷取畫面, 圖表, 方案 的圖片&#10;&#10;自動產生的描述">
            <a:extLst>
              <a:ext uri="{FF2B5EF4-FFF2-40B4-BE49-F238E27FC236}">
                <a16:creationId xmlns:a16="http://schemas.microsoft.com/office/drawing/2014/main" id="{DB60492B-EDC6-46E8-6BE0-DB2A7D895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788490"/>
            <a:ext cx="11315308" cy="49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46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使用流程(刪掉，變成後面的口說稿)</a:t>
            </a:r>
          </a:p>
        </p:txBody>
      </p:sp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15E6CB74-ECE7-1CB7-DE68-F4FEF6875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388" y="719138"/>
            <a:ext cx="11161712" cy="5400675"/>
          </a:xfrm>
          <a:prstGeom prst="rect">
            <a:avLst/>
          </a:prstGeom>
        </p:spPr>
        <p:txBody>
          <a:bodyPr/>
          <a:lstStyle/>
          <a:p>
            <a:pPr marL="36000" indent="0">
              <a:spcBef>
                <a:spcPts val="600"/>
              </a:spcBef>
              <a:buNone/>
            </a:pPr>
            <a:r>
              <a:rPr lang="en-US" altLang="zh-TW"/>
              <a:t>1. </a:t>
            </a:r>
            <a:r>
              <a:rPr lang="zh-TW" altLang="en-US"/>
              <a:t>註冊</a:t>
            </a:r>
            <a:r>
              <a:rPr lang="en-US" altLang="zh-TW"/>
              <a:t>/</a:t>
            </a:r>
            <a:r>
              <a:rPr lang="zh-TW" altLang="en-US"/>
              <a:t>登入</a:t>
            </a:r>
            <a:br>
              <a:rPr lang="zh-TW" altLang="en-US"/>
            </a:br>
            <a:r>
              <a:rPr lang="en-US" altLang="zh-TW"/>
              <a:t>2. </a:t>
            </a:r>
            <a:r>
              <a:rPr lang="zh-TW" altLang="en-US"/>
              <a:t>智慧助理（</a:t>
            </a:r>
            <a:r>
              <a:rPr lang="en-US" altLang="zh-TW"/>
              <a:t>Agent</a:t>
            </a:r>
            <a:r>
              <a:rPr lang="zh-TW" altLang="en-US"/>
              <a:t>）</a:t>
            </a:r>
            <a:r>
              <a:rPr lang="en-US" altLang="zh-TW"/>
              <a:t>: </a:t>
            </a:r>
            <a:r>
              <a:rPr lang="zh-TW" altLang="en-US"/>
              <a:t>建立、編輯、執行自訂助理，根據指定條件自動篩選並摘要新聞</a:t>
            </a:r>
            <a:br>
              <a:rPr lang="zh-TW" altLang="en-US"/>
            </a:br>
            <a:r>
              <a:rPr lang="en-US" altLang="zh-TW"/>
              <a:t>3. Data Sources </a:t>
            </a:r>
            <a:r>
              <a:rPr lang="zh-TW" altLang="en-US"/>
              <a:t>管理（可以新增希望可以加入的來源）</a:t>
            </a:r>
            <a:br>
              <a:rPr lang="zh-TW" altLang="en-US"/>
            </a:br>
            <a:r>
              <a:rPr lang="zh-TW" altLang="en-US"/>
              <a:t>               </a:t>
            </a:r>
            <a:r>
              <a:rPr lang="en-US" altLang="zh-TW"/>
              <a:t>a. RSS : </a:t>
            </a:r>
            <a:r>
              <a:rPr lang="zh-TW" altLang="en-US"/>
              <a:t>新增、刪除 </a:t>
            </a:r>
            <a:r>
              <a:rPr lang="en-US" altLang="zh-TW"/>
              <a:t>RSS </a:t>
            </a:r>
            <a:r>
              <a:rPr lang="zh-TW" altLang="en-US"/>
              <a:t>來源，點擊可查閱最新文章</a:t>
            </a:r>
            <a:br>
              <a:rPr lang="zh-TW" altLang="en-US"/>
            </a:br>
            <a:r>
              <a:rPr lang="zh-TW" altLang="en-US"/>
              <a:t>               </a:t>
            </a:r>
            <a:r>
              <a:rPr lang="en-US" altLang="zh-TW"/>
              <a:t>b. URL :</a:t>
            </a:r>
            <a:r>
              <a:rPr lang="zh-TW" altLang="en-US"/>
              <a:t>管理自訂爬取網址</a:t>
            </a:r>
            <a:br>
              <a:rPr lang="zh-TW" altLang="en-US"/>
            </a:br>
            <a:r>
              <a:rPr lang="zh-TW" altLang="en-US"/>
              <a:t>               </a:t>
            </a:r>
            <a:r>
              <a:rPr lang="en-US" altLang="zh-TW"/>
              <a:t>c. Keywords : </a:t>
            </a:r>
            <a:r>
              <a:rPr lang="zh-TW" altLang="en-US"/>
              <a:t>管理關鍵字，並即時查詢相關新聞</a:t>
            </a:r>
            <a:endParaRPr lang="en-US" altLang="zh-TW"/>
          </a:p>
          <a:p>
            <a:pPr marL="36000" indent="0">
              <a:spcBef>
                <a:spcPts val="600"/>
              </a:spcBef>
              <a:buNone/>
            </a:pPr>
            <a:br>
              <a:rPr lang="zh-TW" altLang="en-US"/>
            </a:br>
            <a:r>
              <a:rPr lang="en-US" altLang="zh-TW"/>
              <a:t>4. </a:t>
            </a:r>
            <a:r>
              <a:rPr lang="zh-TW" altLang="en-US"/>
              <a:t>文章瀏覽 </a:t>
            </a:r>
            <a:r>
              <a:rPr lang="en-US" altLang="zh-TW"/>
              <a:t>: </a:t>
            </a:r>
            <a:r>
              <a:rPr lang="zh-TW" altLang="en-US"/>
              <a:t>瀏覽所有蒐集到的新聞與文章</a:t>
            </a:r>
            <a:br>
              <a:rPr lang="zh-TW" altLang="en-US"/>
            </a:br>
            <a:r>
              <a:rPr lang="en-US" altLang="zh-TW"/>
              <a:t>5. </a:t>
            </a:r>
            <a:r>
              <a:rPr lang="zh-TW" altLang="en-US"/>
              <a:t>每日寄送的信件提醒，以及個人化的信件，讓使用者可以不用自己去平台搜尋資料</a:t>
            </a:r>
            <a:br>
              <a:rPr lang="zh-TW" altLang="en-US"/>
            </a:br>
            <a:r>
              <a:rPr lang="en-US" altLang="zh-TW"/>
              <a:t>6. </a:t>
            </a:r>
            <a:r>
              <a:rPr lang="zh-TW" altLang="en-US"/>
              <a:t>個人檔案管理</a:t>
            </a:r>
            <a:r>
              <a:rPr lang="en-US" altLang="zh-TW"/>
              <a:t>: </a:t>
            </a:r>
            <a:r>
              <a:rPr lang="zh-TW" altLang="en-US"/>
              <a:t>編輯個人資訊、變更密碼、停用帳號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697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使用流程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以初次使用助手的操作為例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6AC75DAE-6780-EB3B-DF60-E19272B4C716}"/>
              </a:ext>
            </a:extLst>
          </p:cNvPr>
          <p:cNvSpPr/>
          <p:nvPr/>
        </p:nvSpPr>
        <p:spPr>
          <a:xfrm>
            <a:off x="319458" y="2674374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用戶註冊</a:t>
            </a:r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14F1F511-1891-A8E4-26DB-BF6A2DFAB838}"/>
              </a:ext>
            </a:extLst>
          </p:cNvPr>
          <p:cNvSpPr/>
          <p:nvPr/>
        </p:nvSpPr>
        <p:spPr>
          <a:xfrm>
            <a:off x="1523910" y="2674373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FA34F1E-0E5D-3457-94F3-EF0C77D8217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358741" y="3020510"/>
            <a:ext cx="1651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987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使用流程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以初次使用助手的操作為例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6AC75DAE-6780-EB3B-DF60-E19272B4C716}"/>
              </a:ext>
            </a:extLst>
          </p:cNvPr>
          <p:cNvSpPr/>
          <p:nvPr/>
        </p:nvSpPr>
        <p:spPr>
          <a:xfrm>
            <a:off x="319458" y="2674374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用戶註冊</a:t>
            </a:r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14F1F511-1891-A8E4-26DB-BF6A2DFAB838}"/>
              </a:ext>
            </a:extLst>
          </p:cNvPr>
          <p:cNvSpPr/>
          <p:nvPr/>
        </p:nvSpPr>
        <p:spPr>
          <a:xfrm>
            <a:off x="1523910" y="2674373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86D08D0-3D17-4B9C-F393-206EEA2524AA}"/>
              </a:ext>
            </a:extLst>
          </p:cNvPr>
          <p:cNvSpPr/>
          <p:nvPr/>
        </p:nvSpPr>
        <p:spPr>
          <a:xfrm>
            <a:off x="2787354" y="2207373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選擇助手</a:t>
            </a:r>
          </a:p>
        </p:txBody>
      </p:sp>
      <p:sp>
        <p:nvSpPr>
          <p:cNvPr id="13" name="流程圖: 替代程序 12">
            <a:extLst>
              <a:ext uri="{FF2B5EF4-FFF2-40B4-BE49-F238E27FC236}">
                <a16:creationId xmlns:a16="http://schemas.microsoft.com/office/drawing/2014/main" id="{5EA3A0A2-5AC0-3120-1733-536130AADFBE}"/>
              </a:ext>
            </a:extLst>
          </p:cNvPr>
          <p:cNvSpPr/>
          <p:nvPr/>
        </p:nvSpPr>
        <p:spPr>
          <a:xfrm>
            <a:off x="4021302" y="2207370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/>
                <a:ea typeface="微軟正黑體"/>
              </a:rPr>
              <a:t>編輯</a:t>
            </a:r>
          </a:p>
        </p:txBody>
      </p:sp>
      <p:sp>
        <p:nvSpPr>
          <p:cNvPr id="14" name="流程圖: 替代程序 13">
            <a:extLst>
              <a:ext uri="{FF2B5EF4-FFF2-40B4-BE49-F238E27FC236}">
                <a16:creationId xmlns:a16="http://schemas.microsoft.com/office/drawing/2014/main" id="{A536FE18-AFBA-583D-34C6-5954C313078B}"/>
              </a:ext>
            </a:extLst>
          </p:cNvPr>
          <p:cNvSpPr/>
          <p:nvPr/>
        </p:nvSpPr>
        <p:spPr>
          <a:xfrm>
            <a:off x="5240602" y="2207369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儲存變更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FA34F1E-0E5D-3457-94F3-EF0C77D8217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358741" y="3020510"/>
            <a:ext cx="1651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96BAACB-4023-6056-C734-A4BF28214A54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3826637" y="2553507"/>
            <a:ext cx="194665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DBB4314-8DE2-C0F3-36D8-FDC0E91BB5C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060585" y="2553506"/>
            <a:ext cx="1800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46EA6769-3808-A8DB-6EE6-F897967798B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63193" y="2553510"/>
            <a:ext cx="224161" cy="467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6ECAC6D7-C21B-A2BE-B814-AA225425917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279885" y="2553506"/>
            <a:ext cx="221553" cy="4118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637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使用流程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以初次使用助手的操作為例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6AC75DAE-6780-EB3B-DF60-E19272B4C716}"/>
              </a:ext>
            </a:extLst>
          </p:cNvPr>
          <p:cNvSpPr/>
          <p:nvPr/>
        </p:nvSpPr>
        <p:spPr>
          <a:xfrm>
            <a:off x="319458" y="2674374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用戶註冊</a:t>
            </a:r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14F1F511-1891-A8E4-26DB-BF6A2DFAB838}"/>
              </a:ext>
            </a:extLst>
          </p:cNvPr>
          <p:cNvSpPr/>
          <p:nvPr/>
        </p:nvSpPr>
        <p:spPr>
          <a:xfrm>
            <a:off x="1523910" y="2674373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A5423927-0013-2F51-6DDB-B116C35C9EAD}"/>
              </a:ext>
            </a:extLst>
          </p:cNvPr>
          <p:cNvSpPr/>
          <p:nvPr/>
        </p:nvSpPr>
        <p:spPr>
          <a:xfrm>
            <a:off x="2787353" y="3102435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新增助手</a:t>
            </a: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86D08D0-3D17-4B9C-F393-206EEA2524AA}"/>
              </a:ext>
            </a:extLst>
          </p:cNvPr>
          <p:cNvSpPr/>
          <p:nvPr/>
        </p:nvSpPr>
        <p:spPr>
          <a:xfrm>
            <a:off x="2787354" y="2207373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選擇助手</a:t>
            </a:r>
          </a:p>
        </p:txBody>
      </p:sp>
      <p:sp>
        <p:nvSpPr>
          <p:cNvPr id="9" name="流程圖: 替代程序 8">
            <a:extLst>
              <a:ext uri="{FF2B5EF4-FFF2-40B4-BE49-F238E27FC236}">
                <a16:creationId xmlns:a16="http://schemas.microsoft.com/office/drawing/2014/main" id="{9083485A-2FDA-46B0-7131-A38C490AFC1C}"/>
              </a:ext>
            </a:extLst>
          </p:cNvPr>
          <p:cNvSpPr/>
          <p:nvPr/>
        </p:nvSpPr>
        <p:spPr>
          <a:xfrm>
            <a:off x="4018896" y="3102435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/>
                <a:ea typeface="微軟正黑體"/>
              </a:rPr>
              <a:t>填入細節</a:t>
            </a:r>
          </a:p>
        </p:txBody>
      </p:sp>
      <p:sp>
        <p:nvSpPr>
          <p:cNvPr id="12" name="流程圖: 替代程序 11">
            <a:extLst>
              <a:ext uri="{FF2B5EF4-FFF2-40B4-BE49-F238E27FC236}">
                <a16:creationId xmlns:a16="http://schemas.microsoft.com/office/drawing/2014/main" id="{ACEE73C1-2A9F-2956-0B4F-3D64A8899217}"/>
              </a:ext>
            </a:extLst>
          </p:cNvPr>
          <p:cNvSpPr/>
          <p:nvPr/>
        </p:nvSpPr>
        <p:spPr>
          <a:xfrm>
            <a:off x="5245416" y="3106450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建立助手</a:t>
            </a:r>
          </a:p>
        </p:txBody>
      </p:sp>
      <p:sp>
        <p:nvSpPr>
          <p:cNvPr id="13" name="流程圖: 替代程序 12">
            <a:extLst>
              <a:ext uri="{FF2B5EF4-FFF2-40B4-BE49-F238E27FC236}">
                <a16:creationId xmlns:a16="http://schemas.microsoft.com/office/drawing/2014/main" id="{5EA3A0A2-5AC0-3120-1733-536130AADFBE}"/>
              </a:ext>
            </a:extLst>
          </p:cNvPr>
          <p:cNvSpPr/>
          <p:nvPr/>
        </p:nvSpPr>
        <p:spPr>
          <a:xfrm>
            <a:off x="4021302" y="2207370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/>
                <a:ea typeface="微軟正黑體"/>
              </a:rPr>
              <a:t>編輯</a:t>
            </a:r>
          </a:p>
        </p:txBody>
      </p:sp>
      <p:sp>
        <p:nvSpPr>
          <p:cNvPr id="14" name="流程圖: 替代程序 13">
            <a:extLst>
              <a:ext uri="{FF2B5EF4-FFF2-40B4-BE49-F238E27FC236}">
                <a16:creationId xmlns:a16="http://schemas.microsoft.com/office/drawing/2014/main" id="{A536FE18-AFBA-583D-34C6-5954C313078B}"/>
              </a:ext>
            </a:extLst>
          </p:cNvPr>
          <p:cNvSpPr/>
          <p:nvPr/>
        </p:nvSpPr>
        <p:spPr>
          <a:xfrm>
            <a:off x="5240602" y="2207369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儲存變更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FA34F1E-0E5D-3457-94F3-EF0C77D8217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358741" y="3020510"/>
            <a:ext cx="1651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96BAACB-4023-6056-C734-A4BF28214A54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3826637" y="2553507"/>
            <a:ext cx="194665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A318A1A-3517-31BB-E65E-C2F9598A551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826636" y="3448572"/>
            <a:ext cx="192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DBB4314-8DE2-C0F3-36D8-FDC0E91BB5C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060585" y="2553506"/>
            <a:ext cx="1800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7AD56B6-6C3F-A885-CE41-BF565D3DFB2D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058179" y="3448572"/>
            <a:ext cx="187237" cy="4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0F8AC112-52AB-0FB6-56FE-4F3A8E4A14B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563193" y="3020510"/>
            <a:ext cx="224160" cy="428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46EA6769-3808-A8DB-6EE6-F897967798B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63193" y="2553510"/>
            <a:ext cx="224161" cy="467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6ECAC6D7-C21B-A2BE-B814-AA225425917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279885" y="2553506"/>
            <a:ext cx="221553" cy="4118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1C31060C-9199-7EBE-64AF-4D2C01C95F9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284699" y="2965359"/>
            <a:ext cx="216739" cy="487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80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使用流程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以初次使用助手的操作為例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6AC75DAE-6780-EB3B-DF60-E19272B4C716}"/>
              </a:ext>
            </a:extLst>
          </p:cNvPr>
          <p:cNvSpPr/>
          <p:nvPr/>
        </p:nvSpPr>
        <p:spPr>
          <a:xfrm>
            <a:off x="319458" y="2674374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用戶註冊</a:t>
            </a:r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14F1F511-1891-A8E4-26DB-BF6A2DFAB838}"/>
              </a:ext>
            </a:extLst>
          </p:cNvPr>
          <p:cNvSpPr/>
          <p:nvPr/>
        </p:nvSpPr>
        <p:spPr>
          <a:xfrm>
            <a:off x="1523910" y="2674373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A5423927-0013-2F51-6DDB-B116C35C9EAD}"/>
              </a:ext>
            </a:extLst>
          </p:cNvPr>
          <p:cNvSpPr/>
          <p:nvPr/>
        </p:nvSpPr>
        <p:spPr>
          <a:xfrm>
            <a:off x="2787353" y="3102435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新增助手</a:t>
            </a: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86D08D0-3D17-4B9C-F393-206EEA2524AA}"/>
              </a:ext>
            </a:extLst>
          </p:cNvPr>
          <p:cNvSpPr/>
          <p:nvPr/>
        </p:nvSpPr>
        <p:spPr>
          <a:xfrm>
            <a:off x="2787354" y="2207373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選擇助手</a:t>
            </a:r>
          </a:p>
        </p:txBody>
      </p:sp>
      <p:sp>
        <p:nvSpPr>
          <p:cNvPr id="9" name="流程圖: 替代程序 8">
            <a:extLst>
              <a:ext uri="{FF2B5EF4-FFF2-40B4-BE49-F238E27FC236}">
                <a16:creationId xmlns:a16="http://schemas.microsoft.com/office/drawing/2014/main" id="{9083485A-2FDA-46B0-7131-A38C490AFC1C}"/>
              </a:ext>
            </a:extLst>
          </p:cNvPr>
          <p:cNvSpPr/>
          <p:nvPr/>
        </p:nvSpPr>
        <p:spPr>
          <a:xfrm>
            <a:off x="4018896" y="3102435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/>
                <a:ea typeface="微軟正黑體"/>
              </a:rPr>
              <a:t>填入細節</a:t>
            </a:r>
            <a:endParaRPr lang="zh-TW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流程圖: 替代程序 11">
            <a:extLst>
              <a:ext uri="{FF2B5EF4-FFF2-40B4-BE49-F238E27FC236}">
                <a16:creationId xmlns:a16="http://schemas.microsoft.com/office/drawing/2014/main" id="{ACEE73C1-2A9F-2956-0B4F-3D64A8899217}"/>
              </a:ext>
            </a:extLst>
          </p:cNvPr>
          <p:cNvSpPr/>
          <p:nvPr/>
        </p:nvSpPr>
        <p:spPr>
          <a:xfrm>
            <a:off x="5245416" y="3106450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建立助手</a:t>
            </a:r>
          </a:p>
        </p:txBody>
      </p:sp>
      <p:sp>
        <p:nvSpPr>
          <p:cNvPr id="13" name="流程圖: 替代程序 12">
            <a:extLst>
              <a:ext uri="{FF2B5EF4-FFF2-40B4-BE49-F238E27FC236}">
                <a16:creationId xmlns:a16="http://schemas.microsoft.com/office/drawing/2014/main" id="{5EA3A0A2-5AC0-3120-1733-536130AADFBE}"/>
              </a:ext>
            </a:extLst>
          </p:cNvPr>
          <p:cNvSpPr/>
          <p:nvPr/>
        </p:nvSpPr>
        <p:spPr>
          <a:xfrm>
            <a:off x="4021302" y="2207370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/>
                <a:ea typeface="微軟正黑體"/>
              </a:rPr>
              <a:t>編輯</a:t>
            </a:r>
          </a:p>
        </p:txBody>
      </p:sp>
      <p:sp>
        <p:nvSpPr>
          <p:cNvPr id="14" name="流程圖: 替代程序 13">
            <a:extLst>
              <a:ext uri="{FF2B5EF4-FFF2-40B4-BE49-F238E27FC236}">
                <a16:creationId xmlns:a16="http://schemas.microsoft.com/office/drawing/2014/main" id="{A536FE18-AFBA-583D-34C6-5954C313078B}"/>
              </a:ext>
            </a:extLst>
          </p:cNvPr>
          <p:cNvSpPr/>
          <p:nvPr/>
        </p:nvSpPr>
        <p:spPr>
          <a:xfrm>
            <a:off x="5240602" y="2207369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儲存變更</a:t>
            </a:r>
          </a:p>
        </p:txBody>
      </p: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23165A44-157D-A163-FCA8-D40C33886D94}"/>
              </a:ext>
            </a:extLst>
          </p:cNvPr>
          <p:cNvSpPr/>
          <p:nvPr/>
        </p:nvSpPr>
        <p:spPr>
          <a:xfrm>
            <a:off x="6501438" y="2619222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</a:p>
        </p:txBody>
      </p:sp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0C892C07-2B2F-8186-74AA-D4AD81ED3D71}"/>
              </a:ext>
            </a:extLst>
          </p:cNvPr>
          <p:cNvSpPr/>
          <p:nvPr/>
        </p:nvSpPr>
        <p:spPr>
          <a:xfrm>
            <a:off x="7747628" y="2602667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/>
                <a:ea typeface="微軟正黑體"/>
              </a:rPr>
              <a:t>產生文章篩選結果</a:t>
            </a:r>
          </a:p>
        </p:txBody>
      </p:sp>
      <p:sp>
        <p:nvSpPr>
          <p:cNvPr id="17" name="流程圖: 替代程序 16">
            <a:extLst>
              <a:ext uri="{FF2B5EF4-FFF2-40B4-BE49-F238E27FC236}">
                <a16:creationId xmlns:a16="http://schemas.microsoft.com/office/drawing/2014/main" id="{066F6414-7D85-FB28-9CE9-EA8A9F0396FF}"/>
              </a:ext>
            </a:extLst>
          </p:cNvPr>
          <p:cNvSpPr/>
          <p:nvPr/>
        </p:nvSpPr>
        <p:spPr>
          <a:xfrm>
            <a:off x="8986385" y="2599557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查閱文章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FA34F1E-0E5D-3457-94F3-EF0C77D8217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358741" y="3020510"/>
            <a:ext cx="1651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96BAACB-4023-6056-C734-A4BF28214A54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3826637" y="2553507"/>
            <a:ext cx="194665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A318A1A-3517-31BB-E65E-C2F9598A551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826636" y="3448572"/>
            <a:ext cx="192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DBB4314-8DE2-C0F3-36D8-FDC0E91BB5C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060585" y="2553506"/>
            <a:ext cx="1800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7AD56B6-6C3F-A885-CE41-BF565D3DFB2D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058179" y="3448572"/>
            <a:ext cx="187237" cy="4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4B64C95-2BD4-18AD-C39D-DCA87FBB10D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530883" y="2945695"/>
            <a:ext cx="216745" cy="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CA8FED10-E02D-605B-0B1D-04FD05E4BFE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8786911" y="2945694"/>
            <a:ext cx="199474" cy="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393AF59-07A5-A18D-F1A7-5C659077D80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0025668" y="2945694"/>
            <a:ext cx="180224" cy="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0F8AC112-52AB-0FB6-56FE-4F3A8E4A14B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563193" y="3020510"/>
            <a:ext cx="224160" cy="428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46EA6769-3808-A8DB-6EE6-F897967798B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63193" y="2553510"/>
            <a:ext cx="224161" cy="467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6ECAC6D7-C21B-A2BE-B814-AA2254259171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79885" y="2553506"/>
            <a:ext cx="221553" cy="4118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1C31060C-9199-7EBE-64AF-4D2C01C95F95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6284699" y="2965359"/>
            <a:ext cx="216739" cy="487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1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1460" indent="-215900">
              <a:spcBef>
                <a:spcPts val="600"/>
              </a:spcBef>
              <a:buFont typeface="Arial"/>
              <a:buChar char="○"/>
            </a:pPr>
            <a:r>
              <a:rPr lang="zh-TW" altLang="en-US" b="1">
                <a:latin typeface="Microsoft JhengHei"/>
                <a:ea typeface="Microsoft JhengHei"/>
              </a:rPr>
              <a:t>自我介紹</a:t>
            </a:r>
            <a:endParaRPr lang="en-US" altLang="zh-TW" b="1">
              <a:latin typeface="Microsoft JhengHei"/>
              <a:ea typeface="Microsoft JhengHei"/>
            </a:endParaRP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r>
              <a:rPr lang="zh-TW" altLang="en-US" b="1">
                <a:latin typeface="Microsoft JhengHei"/>
                <a:ea typeface="Microsoft JhengHei"/>
              </a:rPr>
              <a:t>專案介紹</a:t>
            </a:r>
            <a:endParaRPr lang="en-US" altLang="zh-TW" b="1">
              <a:latin typeface="Microsoft JhengHei"/>
              <a:ea typeface="Microsoft JhengHei"/>
            </a:endParaRPr>
          </a:p>
          <a:p>
            <a:pPr marL="503555" lvl="1" indent="-215900">
              <a:buFont typeface="Arial"/>
              <a:buChar char="○"/>
            </a:pPr>
            <a:r>
              <a:rPr lang="zh-TW" altLang="en-US" b="1">
                <a:latin typeface="Microsoft JhengHei"/>
                <a:ea typeface="Microsoft JhengHei"/>
              </a:rPr>
              <a:t>專案總覽</a:t>
            </a:r>
            <a:endParaRPr lang="en-US" altLang="zh-TW" b="1">
              <a:latin typeface="Microsoft JhengHei"/>
              <a:ea typeface="Microsoft JhengHei"/>
            </a:endParaRPr>
          </a:p>
          <a:p>
            <a:pPr marL="503555" lvl="1" indent="-215900">
              <a:buFont typeface="Arial"/>
              <a:buChar char="○"/>
            </a:pPr>
            <a:r>
              <a:rPr lang="zh-TW" altLang="en-US" b="1">
                <a:latin typeface="Microsoft JhengHei"/>
                <a:ea typeface="Microsoft JhengHei"/>
              </a:rPr>
              <a:t>使用流程</a:t>
            </a:r>
            <a:endParaRPr lang="en-US" altLang="zh-TW" b="1">
              <a:latin typeface="Microsoft JhengHei"/>
              <a:ea typeface="Microsoft JhengHei"/>
            </a:endParaRPr>
          </a:p>
          <a:p>
            <a:pPr marL="503555" lvl="1" indent="-215900">
              <a:buFont typeface="Arial"/>
              <a:buChar char="○"/>
            </a:pPr>
            <a:r>
              <a:rPr lang="zh-TW" altLang="en-US" b="1">
                <a:latin typeface="Microsoft JhengHei"/>
                <a:ea typeface="Microsoft JhengHei"/>
              </a:rPr>
              <a:t>功能亮點</a:t>
            </a:r>
            <a:endParaRPr lang="en-US" altLang="zh-TW" b="1">
              <a:latin typeface="Microsoft JhengHei"/>
              <a:ea typeface="Microsoft JhengHei"/>
            </a:endParaRPr>
          </a:p>
          <a:p>
            <a:pPr marL="503555" lvl="1" indent="-215900">
              <a:buFont typeface="Arial"/>
              <a:buChar char="○"/>
            </a:pPr>
            <a:r>
              <a:rPr lang="zh-TW" altLang="en-US" b="1">
                <a:latin typeface="Microsoft JhengHei"/>
                <a:ea typeface="Microsoft JhengHei"/>
              </a:rPr>
              <a:t>產品 demo</a:t>
            </a:r>
            <a:endParaRPr lang="en-US" altLang="zh-TW" b="1">
              <a:latin typeface="Microsoft JhengHei"/>
              <a:ea typeface="Microsoft JhengHei"/>
            </a:endParaRPr>
          </a:p>
          <a:p>
            <a:pPr marL="503555" lvl="1" indent="-215900">
              <a:buFont typeface="Arial"/>
              <a:buChar char="○"/>
            </a:pPr>
            <a:r>
              <a:rPr lang="zh-TW" altLang="en-US" b="1">
                <a:latin typeface="Microsoft JhengHei"/>
                <a:ea typeface="Microsoft JhengHei"/>
              </a:rPr>
              <a:t>技術架構</a:t>
            </a: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r>
              <a:rPr lang="zh-TW" altLang="en-US" b="1">
                <a:latin typeface="Microsoft JhengHei"/>
                <a:ea typeface="Microsoft JhengHei"/>
              </a:rPr>
              <a:t>總結</a:t>
            </a:r>
            <a:endParaRPr lang="en-US" altLang="zh-TW" b="1">
              <a:latin typeface="Microsoft JhengHei"/>
              <a:ea typeface="Microsoft JhengHei"/>
            </a:endParaRPr>
          </a:p>
          <a:p>
            <a:pPr marL="503555" lvl="1" indent="-215900">
              <a:buFont typeface="Arial"/>
              <a:buChar char="○"/>
            </a:pPr>
            <a:r>
              <a:rPr lang="zh-TW" altLang="en-US" b="1">
                <a:latin typeface="Microsoft JhengHei"/>
                <a:ea typeface="Microsoft JhengHei"/>
              </a:rPr>
              <a:t>未來方向</a:t>
            </a:r>
            <a:endParaRPr lang="en-US" altLang="zh-TW" b="1">
              <a:latin typeface="Microsoft JhengHei"/>
              <a:ea typeface="Microsoft JhengHei"/>
            </a:endParaRPr>
          </a:p>
          <a:p>
            <a:pPr marL="503555" lvl="1" indent="-215900">
              <a:buFont typeface="Arial"/>
              <a:buChar char="○"/>
            </a:pPr>
            <a:r>
              <a:rPr lang="zh-TW" altLang="en-US" b="1">
                <a:latin typeface="Microsoft JhengHei"/>
                <a:ea typeface="Microsoft JhengHei"/>
              </a:rPr>
              <a:t>預期效益</a:t>
            </a:r>
            <a:endParaRPr lang="en-US" altLang="zh-TW" b="1">
              <a:latin typeface="Microsoft JhengHei"/>
              <a:ea typeface="Microsoft JhengHei"/>
            </a:endParaRP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r>
              <a:rPr lang="en-US" altLang="zh-TW" b="1">
                <a:latin typeface="Microsoft JhengHei"/>
                <a:ea typeface="Microsoft JhengHei"/>
              </a:rPr>
              <a:t>FAQ</a:t>
            </a:r>
          </a:p>
          <a:p>
            <a:pPr marL="503555" lvl="1" indent="-215900">
              <a:buFont typeface="Arial"/>
              <a:buChar char="○"/>
            </a:pP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03555" lvl="1" indent="-215900">
              <a:buFont typeface="Arial"/>
              <a:buChar char="○"/>
            </a:pP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使用流程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以初次使用助手的操作為例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6AC75DAE-6780-EB3B-DF60-E19272B4C716}"/>
              </a:ext>
            </a:extLst>
          </p:cNvPr>
          <p:cNvSpPr/>
          <p:nvPr/>
        </p:nvSpPr>
        <p:spPr>
          <a:xfrm>
            <a:off x="319458" y="2674374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用戶註冊</a:t>
            </a:r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14F1F511-1891-A8E4-26DB-BF6A2DFAB838}"/>
              </a:ext>
            </a:extLst>
          </p:cNvPr>
          <p:cNvSpPr/>
          <p:nvPr/>
        </p:nvSpPr>
        <p:spPr>
          <a:xfrm>
            <a:off x="1523910" y="2674373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A5423927-0013-2F51-6DDB-B116C35C9EAD}"/>
              </a:ext>
            </a:extLst>
          </p:cNvPr>
          <p:cNvSpPr/>
          <p:nvPr/>
        </p:nvSpPr>
        <p:spPr>
          <a:xfrm>
            <a:off x="2787353" y="3102435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新增助手</a:t>
            </a: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A86D08D0-3D17-4B9C-F393-206EEA2524AA}"/>
              </a:ext>
            </a:extLst>
          </p:cNvPr>
          <p:cNvSpPr/>
          <p:nvPr/>
        </p:nvSpPr>
        <p:spPr>
          <a:xfrm>
            <a:off x="2787354" y="2207373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選擇助手</a:t>
            </a:r>
          </a:p>
        </p:txBody>
      </p:sp>
      <p:sp>
        <p:nvSpPr>
          <p:cNvPr id="9" name="流程圖: 替代程序 8">
            <a:extLst>
              <a:ext uri="{FF2B5EF4-FFF2-40B4-BE49-F238E27FC236}">
                <a16:creationId xmlns:a16="http://schemas.microsoft.com/office/drawing/2014/main" id="{9083485A-2FDA-46B0-7131-A38C490AFC1C}"/>
              </a:ext>
            </a:extLst>
          </p:cNvPr>
          <p:cNvSpPr/>
          <p:nvPr/>
        </p:nvSpPr>
        <p:spPr>
          <a:xfrm>
            <a:off x="4018896" y="3102435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/>
                <a:ea typeface="微軟正黑體"/>
              </a:rPr>
              <a:t>填入細節</a:t>
            </a:r>
            <a:endParaRPr lang="zh-TW" altLang="en-US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流程圖: 替代程序 11">
            <a:extLst>
              <a:ext uri="{FF2B5EF4-FFF2-40B4-BE49-F238E27FC236}">
                <a16:creationId xmlns:a16="http://schemas.microsoft.com/office/drawing/2014/main" id="{ACEE73C1-2A9F-2956-0B4F-3D64A8899217}"/>
              </a:ext>
            </a:extLst>
          </p:cNvPr>
          <p:cNvSpPr/>
          <p:nvPr/>
        </p:nvSpPr>
        <p:spPr>
          <a:xfrm>
            <a:off x="5245416" y="3106450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建立助手</a:t>
            </a:r>
          </a:p>
        </p:txBody>
      </p:sp>
      <p:sp>
        <p:nvSpPr>
          <p:cNvPr id="13" name="流程圖: 替代程序 12">
            <a:extLst>
              <a:ext uri="{FF2B5EF4-FFF2-40B4-BE49-F238E27FC236}">
                <a16:creationId xmlns:a16="http://schemas.microsoft.com/office/drawing/2014/main" id="{5EA3A0A2-5AC0-3120-1733-536130AADFBE}"/>
              </a:ext>
            </a:extLst>
          </p:cNvPr>
          <p:cNvSpPr/>
          <p:nvPr/>
        </p:nvSpPr>
        <p:spPr>
          <a:xfrm>
            <a:off x="4021302" y="2207370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/>
                <a:ea typeface="微軟正黑體"/>
              </a:rPr>
              <a:t>編輯</a:t>
            </a:r>
          </a:p>
        </p:txBody>
      </p:sp>
      <p:sp>
        <p:nvSpPr>
          <p:cNvPr id="14" name="流程圖: 替代程序 13">
            <a:extLst>
              <a:ext uri="{FF2B5EF4-FFF2-40B4-BE49-F238E27FC236}">
                <a16:creationId xmlns:a16="http://schemas.microsoft.com/office/drawing/2014/main" id="{A536FE18-AFBA-583D-34C6-5954C313078B}"/>
              </a:ext>
            </a:extLst>
          </p:cNvPr>
          <p:cNvSpPr/>
          <p:nvPr/>
        </p:nvSpPr>
        <p:spPr>
          <a:xfrm>
            <a:off x="5240602" y="2207369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儲存變更</a:t>
            </a:r>
          </a:p>
        </p:txBody>
      </p: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23165A44-157D-A163-FCA8-D40C33886D94}"/>
              </a:ext>
            </a:extLst>
          </p:cNvPr>
          <p:cNvSpPr/>
          <p:nvPr/>
        </p:nvSpPr>
        <p:spPr>
          <a:xfrm>
            <a:off x="6501438" y="2619222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</a:p>
        </p:txBody>
      </p:sp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0C892C07-2B2F-8186-74AA-D4AD81ED3D71}"/>
              </a:ext>
            </a:extLst>
          </p:cNvPr>
          <p:cNvSpPr/>
          <p:nvPr/>
        </p:nvSpPr>
        <p:spPr>
          <a:xfrm>
            <a:off x="7747628" y="2602667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/>
                <a:ea typeface="微軟正黑體"/>
              </a:rPr>
              <a:t>產生文章篩選結果</a:t>
            </a:r>
          </a:p>
        </p:txBody>
      </p:sp>
      <p:sp>
        <p:nvSpPr>
          <p:cNvPr id="17" name="流程圖: 替代程序 16">
            <a:extLst>
              <a:ext uri="{FF2B5EF4-FFF2-40B4-BE49-F238E27FC236}">
                <a16:creationId xmlns:a16="http://schemas.microsoft.com/office/drawing/2014/main" id="{066F6414-7D85-FB28-9CE9-EA8A9F0396FF}"/>
              </a:ext>
            </a:extLst>
          </p:cNvPr>
          <p:cNvSpPr/>
          <p:nvPr/>
        </p:nvSpPr>
        <p:spPr>
          <a:xfrm>
            <a:off x="8986385" y="2599557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查閱文章</a:t>
            </a:r>
          </a:p>
        </p:txBody>
      </p:sp>
      <p:sp>
        <p:nvSpPr>
          <p:cNvPr id="19" name="流程圖: 替代程序 18">
            <a:extLst>
              <a:ext uri="{FF2B5EF4-FFF2-40B4-BE49-F238E27FC236}">
                <a16:creationId xmlns:a16="http://schemas.microsoft.com/office/drawing/2014/main" id="{515C327B-4EAA-5E57-667E-11D6BCB7B43B}"/>
              </a:ext>
            </a:extLst>
          </p:cNvPr>
          <p:cNvSpPr/>
          <p:nvPr/>
        </p:nvSpPr>
        <p:spPr>
          <a:xfrm>
            <a:off x="10205892" y="2601796"/>
            <a:ext cx="1039283" cy="692273"/>
          </a:xfrm>
          <a:prstGeom prst="flowChartAlternateProcess">
            <a:avLst/>
          </a:prstGeom>
          <a:solidFill>
            <a:srgbClr val="93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訂閱助手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FA34F1E-0E5D-3457-94F3-EF0C77D8217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358741" y="3020510"/>
            <a:ext cx="1651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96BAACB-4023-6056-C734-A4BF28214A54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3826637" y="2553507"/>
            <a:ext cx="194665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A318A1A-3517-31BB-E65E-C2F9598A551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826636" y="3448572"/>
            <a:ext cx="192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DBB4314-8DE2-C0F3-36D8-FDC0E91BB5C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5060585" y="2553506"/>
            <a:ext cx="1800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7AD56B6-6C3F-A885-CE41-BF565D3DFB2D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058179" y="3448572"/>
            <a:ext cx="187237" cy="4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4B64C95-2BD4-18AD-C39D-DCA87FBB10D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530883" y="2945695"/>
            <a:ext cx="216745" cy="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CA8FED10-E02D-605B-0B1D-04FD05E4BFE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8786911" y="2945694"/>
            <a:ext cx="199474" cy="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393AF59-07A5-A18D-F1A7-5C659077D806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10025668" y="2945694"/>
            <a:ext cx="180224" cy="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0F8AC112-52AB-0FB6-56FE-4F3A8E4A14B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563193" y="3020510"/>
            <a:ext cx="224160" cy="428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46EA6769-3808-A8DB-6EE6-F897967798B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563193" y="2553510"/>
            <a:ext cx="224161" cy="467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6ECAC6D7-C21B-A2BE-B814-AA2254259171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79885" y="2553506"/>
            <a:ext cx="221553" cy="4118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1C31060C-9199-7EBE-64AF-4D2C01C95F95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6284699" y="2965359"/>
            <a:ext cx="216739" cy="4872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68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註冊</a:t>
            </a:r>
            <a:r>
              <a:rPr lang="en-US" altLang="zh-TW" b="1"/>
              <a:t>/</a:t>
            </a:r>
            <a:r>
              <a:rPr lang="zh-TW" altLang="en-US" b="1"/>
              <a:t>登入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2" name="MicrosoftTeams-video">
            <a:hlinkClick r:id="" action="ppaction://media"/>
            <a:extLst>
              <a:ext uri="{FF2B5EF4-FFF2-40B4-BE49-F238E27FC236}">
                <a16:creationId xmlns:a16="http://schemas.microsoft.com/office/drawing/2014/main" id="{CE93EAFC-0D08-54B8-BB0D-97E621AD67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6872" y="879787"/>
            <a:ext cx="9531597" cy="50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9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智慧助理（</a:t>
            </a:r>
            <a:r>
              <a:rPr lang="en-US" altLang="zh-TW" b="1"/>
              <a:t>Assistant</a:t>
            </a:r>
            <a:r>
              <a:rPr lang="zh-TW" altLang="en-US" b="1"/>
              <a:t>）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3" name="C7A010ED0DF303A4170D1F7480A1C4473AE9C189">
            <a:hlinkClick r:id="" action="ppaction://media"/>
            <a:extLst>
              <a:ext uri="{FF2B5EF4-FFF2-40B4-BE49-F238E27FC236}">
                <a16:creationId xmlns:a16="http://schemas.microsoft.com/office/drawing/2014/main" id="{A2D65EA3-4143-C0F3-D73A-CBFB36DFD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1034" y="830810"/>
            <a:ext cx="9775323" cy="51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1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資料來源 </a:t>
            </a:r>
            <a:r>
              <a:rPr lang="en-US" altLang="zh-TW" b="1"/>
              <a:t>( RSS )</a:t>
            </a:r>
            <a:endParaRPr lang="zh-TW" altLang="en-US" b="1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3" name="MicrosoftTeams-video (1)">
            <a:hlinkClick r:id="" action="ppaction://media"/>
            <a:extLst>
              <a:ext uri="{FF2B5EF4-FFF2-40B4-BE49-F238E27FC236}">
                <a16:creationId xmlns:a16="http://schemas.microsoft.com/office/drawing/2014/main" id="{BA61BE93-2333-A305-C830-2B06172AA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164" y="823998"/>
            <a:ext cx="9557435" cy="50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資料來源 </a:t>
            </a:r>
            <a:r>
              <a:rPr lang="en-US" altLang="zh-TW" b="1"/>
              <a:t>( URLS )</a:t>
            </a:r>
            <a:endParaRPr lang="zh-TW" altLang="en-US" b="1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DC47790D-20B4-DD60-597E-7977CBE2F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5" y="719138"/>
            <a:ext cx="10625338" cy="480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5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DB1948C6-AA1F-332A-A5E6-9F109643E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>
            <a:extLst>
              <a:ext uri="{FF2B5EF4-FFF2-40B4-BE49-F238E27FC236}">
                <a16:creationId xmlns:a16="http://schemas.microsoft.com/office/drawing/2014/main" id="{7962490F-CC3D-AD25-7BFD-9C8D5A5C4F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Perplexity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94D70B-9C69-74F9-73B8-FF39C6B11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2" name="A8CA83D27D21D41BD3645E0E37D4AED7A6A57A5B 1">
            <a:hlinkClick r:id="" action="ppaction://media"/>
            <a:extLst>
              <a:ext uri="{FF2B5EF4-FFF2-40B4-BE49-F238E27FC236}">
                <a16:creationId xmlns:a16="http://schemas.microsoft.com/office/drawing/2014/main" id="{FE06C7F6-BDEE-4C5D-481D-F1820EA65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3273" y="881885"/>
            <a:ext cx="9553942" cy="507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文章 </a:t>
            </a:r>
            <a:r>
              <a:rPr lang="en-US" altLang="zh-TW" b="1"/>
              <a:t>( Articles )</a:t>
            </a:r>
            <a:endParaRPr lang="zh-TW" altLang="en-US" b="1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2" name="1FBB63BDFAA76F8A70C09B51B6532BD95C10367C">
            <a:hlinkClick r:id="" action="ppaction://media"/>
            <a:extLst>
              <a:ext uri="{FF2B5EF4-FFF2-40B4-BE49-F238E27FC236}">
                <a16:creationId xmlns:a16="http://schemas.microsoft.com/office/drawing/2014/main" id="{5599DD13-6A53-D30E-2637-A8076C5186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3273" y="911486"/>
            <a:ext cx="9483624" cy="50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8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r>
              <a:rPr lang="zh-TW" altLang="en-US" b="1"/>
              <a:t>訂閱收信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2" name="MicrosoftTeams-video">
            <a:hlinkClick r:id="" action="ppaction://media"/>
            <a:extLst>
              <a:ext uri="{FF2B5EF4-FFF2-40B4-BE49-F238E27FC236}">
                <a16:creationId xmlns:a16="http://schemas.microsoft.com/office/drawing/2014/main" id="{431DC4CE-CF68-BD3B-55DC-B3673B7D6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7786" y="673443"/>
            <a:ext cx="9624915" cy="513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308CD-B82E-060F-E169-9D098748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/>
              <a:t>總結</a:t>
            </a:r>
          </a:p>
        </p:txBody>
      </p:sp>
    </p:spTree>
    <p:extLst>
      <p:ext uri="{BB962C8B-B14F-4D97-AF65-F5344CB8AC3E}">
        <p14:creationId xmlns:p14="http://schemas.microsoft.com/office/powerpoint/2010/main" val="2851388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130619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預期效益</a:t>
            </a:r>
            <a:endParaRPr b="1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547" y="769898"/>
            <a:ext cx="11161712" cy="1663245"/>
          </a:xfrm>
          <a:prstGeom prst="rect">
            <a:avLst/>
          </a:prstGeom>
        </p:spPr>
        <p:txBody>
          <a:bodyPr/>
          <a:lstStyle/>
          <a:p>
            <a:pPr marL="251460" indent="-215900">
              <a:buFont typeface="Arial"/>
              <a:buChar char="○"/>
            </a:pPr>
            <a:r>
              <a:rPr lang="zh-TW" altLang="en-US" sz="1600" b="1">
                <a:latin typeface="微軟正黑體"/>
                <a:ea typeface="微軟正黑體"/>
              </a:rPr>
              <a:t>強化資訊敏銳度與前瞻洞察力</a:t>
            </a:r>
            <a:r>
              <a:rPr lang="zh-TW" altLang="en-US" b="1">
                <a:latin typeface="微軟正黑體"/>
                <a:ea typeface="微軟正黑體"/>
              </a:rPr>
              <a:t>: </a:t>
            </a:r>
            <a:r>
              <a:rPr lang="zh-TW" altLang="en-US">
                <a:latin typeface="微軟正黑體"/>
                <a:ea typeface="微軟正黑體"/>
              </a:rPr>
              <a:t>即時掌握金融科技、區塊鍊、風控等重要趨勢和競爭者動向</a:t>
            </a:r>
            <a:endParaRPr lang="en-US" altLang="zh-TW">
              <a:latin typeface="微軟正黑體"/>
              <a:ea typeface="微軟正黑體"/>
            </a:endParaRPr>
          </a:p>
          <a:p>
            <a:pPr marL="251460" indent="-215900">
              <a:buFont typeface="Arial"/>
              <a:buChar char="○"/>
            </a:pPr>
            <a:r>
              <a:rPr lang="zh-TW" altLang="en-US" b="1">
                <a:latin typeface="微軟正黑體"/>
                <a:ea typeface="微軟正黑體"/>
              </a:rPr>
              <a:t>支援子公司策略與新技術導入判斷</a:t>
            </a:r>
            <a:r>
              <a:rPr lang="zh-TW" altLang="en-US" b="1">
                <a:latin typeface="微軟正黑體"/>
                <a:ea typeface="微軟正黑體"/>
                <a:cs typeface="Roboto"/>
              </a:rPr>
              <a:t>: </a:t>
            </a:r>
            <a:r>
              <a:rPr lang="zh-TW" altLang="en-US">
                <a:latin typeface="微軟正黑體"/>
                <a:ea typeface="微軟正黑體"/>
                <a:cs typeface="Roboto"/>
              </a:rPr>
              <a:t>可依據行業趨勢或案例報告，評估是否啟動</a:t>
            </a:r>
            <a:r>
              <a:rPr lang="en-US" altLang="zh-TW">
                <a:latin typeface="微軟正黑體"/>
                <a:ea typeface="微軟正黑體"/>
                <a:cs typeface="Roboto"/>
              </a:rPr>
              <a:t>PoC</a:t>
            </a:r>
            <a:r>
              <a:rPr lang="zh-TW" altLang="en-US">
                <a:latin typeface="微軟正黑體"/>
                <a:ea typeface="微軟正黑體"/>
                <a:cs typeface="Roboto"/>
              </a:rPr>
              <a:t>、導入新工具 </a:t>
            </a:r>
            <a:endParaRPr lang="en-US" altLang="zh-TW">
              <a:latin typeface="微軟正黑體"/>
              <a:ea typeface="微軟正黑體"/>
              <a:cs typeface="Roboto"/>
            </a:endParaRPr>
          </a:p>
          <a:p>
            <a:pPr marL="251460" indent="-215900">
              <a:buFont typeface="Arial"/>
              <a:buChar char="○"/>
            </a:pPr>
            <a:r>
              <a:rPr lang="zh-TW" altLang="en-US" sz="1600" b="1">
                <a:latin typeface="微軟正黑體"/>
                <a:ea typeface="微軟正黑體"/>
              </a:rPr>
              <a:t>整合內外部資訊建立知識資產</a:t>
            </a:r>
            <a:r>
              <a:rPr lang="zh-TW" altLang="en-US" b="1">
                <a:latin typeface="微軟正黑體"/>
                <a:ea typeface="微軟正黑體"/>
              </a:rPr>
              <a:t>: </a:t>
            </a:r>
            <a:r>
              <a:rPr lang="zh-TW" altLang="en-US">
                <a:latin typeface="微軟正黑體"/>
                <a:ea typeface="微軟正黑體"/>
              </a:rPr>
              <a:t>日報</a:t>
            </a:r>
            <a:r>
              <a:rPr lang="en-US" altLang="zh-TW">
                <a:latin typeface="微軟正黑體"/>
                <a:ea typeface="微軟正黑體"/>
              </a:rPr>
              <a:t>/</a:t>
            </a:r>
            <a:r>
              <a:rPr lang="zh-TW" altLang="en-US">
                <a:latin typeface="微軟正黑體"/>
                <a:ea typeface="微軟正黑體"/>
              </a:rPr>
              <a:t>周報等模板產出，推播給使用者快速吸收資訊</a:t>
            </a:r>
            <a:endParaRPr lang="en-US" altLang="zh-TW">
              <a:latin typeface="微軟正黑體"/>
              <a:ea typeface="微軟正黑體"/>
            </a:endParaRPr>
          </a:p>
          <a:p>
            <a:pPr marL="251460" indent="-215900">
              <a:buFont typeface="Arial"/>
              <a:buChar char="○"/>
            </a:pPr>
            <a:r>
              <a:rPr lang="zh-TW" altLang="en-US" b="1">
                <a:latin typeface="微軟正黑體"/>
                <a:ea typeface="微軟正黑體"/>
              </a:rPr>
              <a:t>提升新聞蒐集效率，減少人工篩選負擔: </a:t>
            </a:r>
            <a:r>
              <a:rPr lang="zh-TW" altLang="en-US">
                <a:latin typeface="微軟正黑體"/>
                <a:ea typeface="微軟正黑體"/>
              </a:rPr>
              <a:t>提供自訂化、智慧化的新聞代理服務</a:t>
            </a:r>
            <a:endParaRPr lang="en-US" altLang="zh-TW">
              <a:latin typeface="微軟正黑體"/>
              <a:ea typeface="微軟正黑體"/>
            </a:endParaRPr>
          </a:p>
          <a:p>
            <a:pPr marL="251460" indent="-215900">
              <a:buFont typeface="Arial"/>
              <a:buChar char="○"/>
            </a:pPr>
            <a:r>
              <a:rPr lang="zh-TW" altLang="en-US" b="1">
                <a:latin typeface="微軟正黑體"/>
                <a:ea typeface="微軟正黑體"/>
              </a:rPr>
              <a:t>提升部門內外協作效率: </a:t>
            </a:r>
            <a:r>
              <a:rPr lang="zh-TW" altLang="en-US">
                <a:latin typeface="微軟正黑體"/>
                <a:ea typeface="微軟正黑體"/>
              </a:rPr>
              <a:t>提供統一平台，讓有共同調研需求的使用者可以快速運用助手提供所需資料</a:t>
            </a:r>
            <a:endParaRPr lang="en-US" altLang="zh-TW">
              <a:latin typeface="微軟正黑體"/>
              <a:ea typeface="微軟正黑體"/>
            </a:endParaRPr>
          </a:p>
          <a:p>
            <a:pPr marL="503555" lvl="1" indent="-215900">
              <a:buFont typeface="Arial"/>
              <a:buChar char="○"/>
            </a:pPr>
            <a:endParaRPr lang="en-US" altLang="zh-TW">
              <a:latin typeface="微軟正黑體"/>
              <a:ea typeface="微軟正黑體"/>
            </a:endParaRPr>
          </a:p>
          <a:p>
            <a:pPr marL="503555" lvl="1" indent="-215900">
              <a:buFont typeface="Arial"/>
              <a:buChar char="○"/>
            </a:pPr>
            <a:endParaRPr lang="en-US" altLang="zh-TW">
              <a:latin typeface="微軟正黑體"/>
              <a:ea typeface="微軟正黑體"/>
            </a:endParaRP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Google Shape;48;p3">
            <a:extLst>
              <a:ext uri="{FF2B5EF4-FFF2-40B4-BE49-F238E27FC236}">
                <a16:creationId xmlns:a16="http://schemas.microsoft.com/office/drawing/2014/main" id="{A8E5D891-3F89-F12A-BD85-C0F636C15F5A}"/>
              </a:ext>
            </a:extLst>
          </p:cNvPr>
          <p:cNvSpPr txBox="1">
            <a:spLocks/>
          </p:cNvSpPr>
          <p:nvPr/>
        </p:nvSpPr>
        <p:spPr>
          <a:xfrm>
            <a:off x="209850" y="2749845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000" b="1"/>
              <a:t>未來方向</a:t>
            </a:r>
          </a:p>
        </p:txBody>
      </p:sp>
      <p:sp>
        <p:nvSpPr>
          <p:cNvPr id="6" name="文字版面配置區 3">
            <a:extLst>
              <a:ext uri="{FF2B5EF4-FFF2-40B4-BE49-F238E27FC236}">
                <a16:creationId xmlns:a16="http://schemas.microsoft.com/office/drawing/2014/main" id="{8EA9C437-6755-A19D-94ED-3794B0A510A1}"/>
              </a:ext>
            </a:extLst>
          </p:cNvPr>
          <p:cNvSpPr txBox="1">
            <a:spLocks/>
          </p:cNvSpPr>
          <p:nvPr/>
        </p:nvSpPr>
        <p:spPr>
          <a:xfrm>
            <a:off x="179388" y="3236844"/>
            <a:ext cx="11161712" cy="179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52000" marR="0" lvl="0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504000" marR="0" lvl="1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4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2pPr>
            <a:lvl3pPr marL="756000" marR="0" lvl="2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2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3pPr>
            <a:lvl4pPr marL="1008000" marR="0" lvl="3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0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4pPr>
            <a:lvl5pPr marL="1260000" marR="0" lvl="4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8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5pPr>
            <a:lvl6pPr marL="1512000" marR="0" lvl="5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Microsoft JhengHei Light" panose="020B0304030504040204" pitchFamily="34" charset="-120"/>
              <a:buChar char="o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51460" indent="-215900">
              <a:buFont typeface="Arial"/>
              <a:buChar char="○"/>
            </a:pPr>
            <a:r>
              <a:rPr lang="zh-TW" altLang="en-US"/>
              <a:t>增加多語言支援與更多新聞來源</a:t>
            </a:r>
            <a:endParaRPr lang="en-US" altLang="zh-TW"/>
          </a:p>
          <a:p>
            <a:pPr marL="251460" indent="-215900">
              <a:buFont typeface="Arial"/>
              <a:buChar char="○"/>
            </a:pPr>
            <a:r>
              <a:rPr lang="zh-TW" altLang="en-US"/>
              <a:t>強化 </a:t>
            </a:r>
            <a:r>
              <a:rPr lang="en-US" altLang="zh-TW"/>
              <a:t>AI </a:t>
            </a:r>
            <a:r>
              <a:rPr lang="zh-TW" altLang="en-US"/>
              <a:t>分析能力，支援更複雜的條件篩選，降低資料搜索複雜度</a:t>
            </a:r>
            <a:r>
              <a:rPr lang="en-US" altLang="zh-TW"/>
              <a:t>(</a:t>
            </a:r>
            <a:r>
              <a:rPr lang="zh-TW" altLang="en-US"/>
              <a:t>透過初始分類去增加效率</a:t>
            </a:r>
            <a:r>
              <a:rPr lang="en-US" altLang="zh-TW"/>
              <a:t>)</a:t>
            </a:r>
          </a:p>
          <a:p>
            <a:pPr marL="251460" indent="-215900">
              <a:buFont typeface="Arial"/>
              <a:buChar char="○"/>
            </a:pPr>
            <a:r>
              <a:rPr lang="zh-TW" altLang="en-US"/>
              <a:t>開放 </a:t>
            </a:r>
            <a:r>
              <a:rPr lang="en-US" altLang="zh-TW"/>
              <a:t>API </a:t>
            </a:r>
            <a:r>
              <a:rPr lang="zh-TW" altLang="en-US"/>
              <a:t>供第三方整合</a:t>
            </a:r>
            <a:endParaRPr lang="en-US" altLang="zh-TW"/>
          </a:p>
          <a:p>
            <a:pPr marL="251460" indent="-215900">
              <a:buFont typeface="Arial"/>
              <a:buChar char="○"/>
            </a:pPr>
            <a:r>
              <a:rPr lang="zh-TW" altLang="en-US"/>
              <a:t>整合進內部系統（同時改變資料庫型態來增加效率）</a:t>
            </a:r>
            <a:endParaRPr lang="en-US" altLang="zh-TW"/>
          </a:p>
          <a:p>
            <a:pPr marL="251460" indent="-215900">
              <a:buFont typeface="Arial"/>
              <a:buChar char="○"/>
            </a:pPr>
            <a:r>
              <a:rPr lang="zh-TW" altLang="en-US"/>
              <a:t>現行已經能追蹤使用者點擊的功能，未來可以透過這個去新增更個人化的演算法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1900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308CD-B82E-060F-E169-9D098748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自我介紹</a:t>
            </a:r>
            <a:endParaRPr lang="zh-TW" altLang="en-US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7A4D6-4202-F465-A80E-70AEA1EB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/>
              <a:t>FAQ</a:t>
            </a:r>
            <a:endParaRPr lang="zh-TW" altLang="en-US" b="1"/>
          </a:p>
        </p:txBody>
      </p:sp>
    </p:spTree>
    <p:extLst>
      <p:ext uri="{BB962C8B-B14F-4D97-AF65-F5344CB8AC3E}">
        <p14:creationId xmlns:p14="http://schemas.microsoft.com/office/powerpoint/2010/main" val="393315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技術架構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3" name="圖片 2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11927D5E-D515-F1A2-A659-9FE2BF28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28" y="780050"/>
            <a:ext cx="9382047" cy="52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6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A599DB2D-E74A-3FCE-C7CA-584B767FA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>
            <a:extLst>
              <a:ext uri="{FF2B5EF4-FFF2-40B4-BE49-F238E27FC236}">
                <a16:creationId xmlns:a16="http://schemas.microsoft.com/office/drawing/2014/main" id="{C21CE548-E6C5-399F-8F4E-991501F8D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技術細節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B6F0FAC-681B-48ED-E3F1-361511BE6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1460" indent="-215900"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/>
                <a:ea typeface="Microsoft JhengHei"/>
              </a:rPr>
              <a:t>從資料庫抓取資料來源</a:t>
            </a:r>
          </a:p>
        </p:txBody>
      </p:sp>
      <p:pic>
        <p:nvPicPr>
          <p:cNvPr id="7" name="圖片 6" descr="一張含有 文字, 螢幕擷取畫面, 字型, 設計 的圖片">
            <a:extLst>
              <a:ext uri="{FF2B5EF4-FFF2-40B4-BE49-F238E27FC236}">
                <a16:creationId xmlns:a16="http://schemas.microsoft.com/office/drawing/2014/main" id="{F6447AE8-F8B0-EA95-3806-48BB63FB4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9" r="10114" b="42921"/>
          <a:stretch/>
        </p:blipFill>
        <p:spPr>
          <a:xfrm>
            <a:off x="179388" y="1940013"/>
            <a:ext cx="5835269" cy="2413003"/>
          </a:xfrm>
          <a:prstGeom prst="rect">
            <a:avLst/>
          </a:prstGeom>
        </p:spPr>
      </p:pic>
      <p:pic>
        <p:nvPicPr>
          <p:cNvPr id="6" name="圖片 5" descr="一張含有 文字, 螢幕擷取畫面, 圖表 的圖片&#10;&#10;自動產生的描述">
            <a:extLst>
              <a:ext uri="{FF2B5EF4-FFF2-40B4-BE49-F238E27FC236}">
                <a16:creationId xmlns:a16="http://schemas.microsoft.com/office/drawing/2014/main" id="{7C485FFB-9549-0AA9-EB6B-A5CF12CB2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89" y="1940013"/>
            <a:ext cx="4598100" cy="2600146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70AA875D-B771-6061-18ED-B72118485B33}"/>
              </a:ext>
            </a:extLst>
          </p:cNvPr>
          <p:cNvSpPr/>
          <p:nvPr/>
        </p:nvSpPr>
        <p:spPr>
          <a:xfrm>
            <a:off x="179389" y="2346961"/>
            <a:ext cx="2116772" cy="189992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100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A599DB2D-E74A-3FCE-C7CA-584B767FA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>
            <a:extLst>
              <a:ext uri="{FF2B5EF4-FFF2-40B4-BE49-F238E27FC236}">
                <a16:creationId xmlns:a16="http://schemas.microsoft.com/office/drawing/2014/main" id="{C21CE548-E6C5-399F-8F4E-991501F8D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技術細節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B6F0FAC-681B-48ED-E3F1-361511BE6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r>
              <a:rPr lang="en-US" altLang="zh-TW">
                <a:latin typeface="Microsoft JhengHei"/>
                <a:ea typeface="Microsoft JhengHei"/>
              </a:rPr>
              <a:t> </a:t>
            </a: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3" name="圖片 2" descr="一張含有 文字, 螢幕擷取畫面, 圖表, 電路 的圖片&#10;&#10;自動產生的描述">
            <a:extLst>
              <a:ext uri="{FF2B5EF4-FFF2-40B4-BE49-F238E27FC236}">
                <a16:creationId xmlns:a16="http://schemas.microsoft.com/office/drawing/2014/main" id="{1C098031-E65F-C8CC-5BE6-F69292AE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02" y="732392"/>
            <a:ext cx="6878382" cy="54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11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A599DB2D-E74A-3FCE-C7CA-584B767FA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>
            <a:extLst>
              <a:ext uri="{FF2B5EF4-FFF2-40B4-BE49-F238E27FC236}">
                <a16:creationId xmlns:a16="http://schemas.microsoft.com/office/drawing/2014/main" id="{C21CE548-E6C5-399F-8F4E-991501F8D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技術細節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B6F0FAC-681B-48ED-E3F1-361511BE6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1460" indent="-215900">
              <a:spcBef>
                <a:spcPts val="600"/>
              </a:spcBef>
              <a:buFont typeface="Arial"/>
              <a:buChar char="○"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3" name="圖片 2" descr="一張含有 文字, 螢幕擷取畫面, 多媒體軟體, 圖表 的圖片&#10;&#10;自動產生的描述">
            <a:extLst>
              <a:ext uri="{FF2B5EF4-FFF2-40B4-BE49-F238E27FC236}">
                <a16:creationId xmlns:a16="http://schemas.microsoft.com/office/drawing/2014/main" id="{0ECE2B06-4799-4043-8241-C7F70E01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9" y="1088173"/>
            <a:ext cx="10043926" cy="43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56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>
          <a:extLst>
            <a:ext uri="{FF2B5EF4-FFF2-40B4-BE49-F238E27FC236}">
              <a16:creationId xmlns:a16="http://schemas.microsoft.com/office/drawing/2014/main" id="{A599DB2D-E74A-3FCE-C7CA-584B767FA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>
            <a:extLst>
              <a:ext uri="{FF2B5EF4-FFF2-40B4-BE49-F238E27FC236}">
                <a16:creationId xmlns:a16="http://schemas.microsoft.com/office/drawing/2014/main" id="{C21CE548-E6C5-399F-8F4E-991501F8D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技術細節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B6F0FAC-681B-48ED-E3F1-361511BE6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1460" indent="-215900">
              <a:spcBef>
                <a:spcPts val="600"/>
              </a:spcBef>
              <a:buFont typeface="Arial"/>
              <a:buChar char="○"/>
            </a:pP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3" name="圖片 2" descr="一張含有 文字, 螢幕擷取畫面, 多媒體軟體, 圖表 的圖片&#10;&#10;自動產生的描述">
            <a:extLst>
              <a:ext uri="{FF2B5EF4-FFF2-40B4-BE49-F238E27FC236}">
                <a16:creationId xmlns:a16="http://schemas.microsoft.com/office/drawing/2014/main" id="{0ECE2B06-4799-4043-8241-C7F70E01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39" y="1539073"/>
            <a:ext cx="7620000" cy="3248025"/>
          </a:xfrm>
          <a:prstGeom prst="rect">
            <a:avLst/>
          </a:prstGeom>
        </p:spPr>
      </p:pic>
      <p:pic>
        <p:nvPicPr>
          <p:cNvPr id="5" name="圖片 4" descr="一張含有 螢幕擷取畫面, 文字, 圖表, 多媒體軟體 的圖片&#10;&#10;自動產生的描述">
            <a:extLst>
              <a:ext uri="{FF2B5EF4-FFF2-40B4-BE49-F238E27FC236}">
                <a16:creationId xmlns:a16="http://schemas.microsoft.com/office/drawing/2014/main" id="{2DF7B5F0-D3D0-B339-F3B4-15DFD79E2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6883"/>
            <a:ext cx="11520488" cy="37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95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7A4D6-4202-F465-A80E-70AEA1EB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/>
              <a:t>附錄</a:t>
            </a:r>
          </a:p>
        </p:txBody>
      </p:sp>
    </p:spTree>
    <p:extLst>
      <p:ext uri="{BB962C8B-B14F-4D97-AF65-F5344CB8AC3E}">
        <p14:creationId xmlns:p14="http://schemas.microsoft.com/office/powerpoint/2010/main" val="1223089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/>
              <a:t>文字設定說明</a:t>
            </a:r>
            <a:endParaRPr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本頁說明文字設定原則，實際使用可以參考</a:t>
            </a: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p6~8</a:t>
            </a:r>
            <a:endParaRPr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先決定</a:t>
            </a:r>
            <a:r>
              <a:rPr lang="zh-TW" altLang="en-US" u="sng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內文</a:t>
            </a:r>
            <a:r>
              <a:rPr lang="en-US" altLang="zh-TW" u="sng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af-ZA" altLang="zh-TW" u="sng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 Copy)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的字型大小</a:t>
            </a:r>
            <a:endParaRPr lang="af-ZA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spcBef>
                <a:spcPts val="600"/>
              </a:spcBef>
              <a:buFont typeface="Arial"/>
              <a:buChar char="○"/>
            </a:pPr>
            <a:r>
              <a:rPr lang="zh-TW" altLang="en-US" sz="1400" u="sng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內文</a:t>
            </a: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為單頁最多</a:t>
            </a:r>
            <a:r>
              <a:rPr lang="en-US" altLang="zh-TW" sz="140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/</a:t>
            </a: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主要段落的文字</a:t>
            </a:r>
          </a:p>
          <a:p>
            <a:pPr lvl="1">
              <a:spcBef>
                <a:spcPts val="600"/>
              </a:spcBef>
              <a:buFont typeface="Arial"/>
              <a:buChar char="○"/>
            </a:pP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依整份簡報的內容決定，以不壅擠且不超出輔助線區域為準</a:t>
            </a:r>
            <a:endParaRPr lang="zh-TW" altLang="en-US"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"/>
              <a:sym typeface="Microsoft JhengHei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該頁如需其他層級的文字，從</a:t>
            </a:r>
            <a:r>
              <a:rPr lang="zh-TW" altLang="en-US" u="sng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內文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去拓展</a:t>
            </a:r>
          </a:p>
          <a:p>
            <a:pPr lvl="1">
              <a:spcBef>
                <a:spcPts val="600"/>
              </a:spcBef>
              <a:buFont typeface="Arial"/>
              <a:buChar char="○"/>
            </a:pP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原則一個層級差距為 </a:t>
            </a:r>
            <a:r>
              <a:rPr lang="en-US" altLang="zh-TW" sz="140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2 </a:t>
            </a: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個單位</a:t>
            </a:r>
          </a:p>
          <a:p>
            <a:pPr lvl="1">
              <a:spcBef>
                <a:spcPts val="600"/>
              </a:spcBef>
              <a:buFont typeface="Arial"/>
              <a:buChar char="○"/>
            </a:pP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當只需要一個層級的標題時，使用</a:t>
            </a:r>
            <a:r>
              <a:rPr lang="zh-TW" altLang="en-US" sz="1400" u="sng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標題</a:t>
            </a:r>
            <a:r>
              <a:rPr lang="en-US" altLang="zh-TW" sz="1400" u="sng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2</a:t>
            </a: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＋</a:t>
            </a:r>
            <a:r>
              <a:rPr lang="zh-TW" altLang="en-US" sz="1400" u="sng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內文</a:t>
            </a: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，而非</a:t>
            </a:r>
            <a:r>
              <a:rPr lang="zh-TW" altLang="en-US" sz="1400" u="sng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標題</a:t>
            </a:r>
            <a:r>
              <a:rPr lang="en-US" altLang="zh-TW" sz="1400" u="sng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1</a:t>
            </a: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＋</a:t>
            </a:r>
            <a:r>
              <a:rPr lang="zh-TW" altLang="en-US" sz="1400" u="sng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JhengHei"/>
                <a:sym typeface="Microsoft JhengHei"/>
              </a:rPr>
              <a:t>內文</a:t>
            </a: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字體沒特別需求時，請使用「微軟正黑體」</a:t>
            </a: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勿使用粗體、斜體，若必須要用粗體，請使用「微軟正黑體 </a:t>
            </a: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bold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有使用縮排時，請選擇「標題及物件」或「兩欄」版面，縮排設定值如下：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buFont typeface="Arial"/>
              <a:buChar char="○"/>
            </a:pP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文字之前：</a:t>
            </a:r>
            <a:r>
              <a:rPr lang="en-US" altLang="zh-TW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0.7 cm</a:t>
            </a: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，縮排到下一階會是 </a:t>
            </a:r>
            <a:r>
              <a:rPr lang="en-US" altLang="zh-TW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1.4 cm</a:t>
            </a: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，以此類推</a:t>
            </a:r>
            <a:endParaRPr lang="en-US" alt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buFont typeface="Arial"/>
              <a:buChar char="○"/>
            </a:pP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特別：凸排</a:t>
            </a:r>
            <a:endParaRPr lang="en-US" alt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buFont typeface="Arial"/>
              <a:buChar char="○"/>
            </a:pP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文字之後：</a:t>
            </a:r>
            <a:r>
              <a:rPr lang="en-US" altLang="zh-TW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0.6 cm (</a:t>
            </a: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此設定請勿調整</a:t>
            </a:r>
            <a:r>
              <a:rPr lang="en-US" altLang="zh-TW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1">
              <a:buFont typeface="Arial"/>
              <a:buChar char="○"/>
            </a:pP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前段間距：</a:t>
            </a:r>
            <a:r>
              <a:rPr lang="en-US" altLang="zh-TW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點</a:t>
            </a:r>
            <a:endParaRPr lang="en-US" alt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buFont typeface="Arial"/>
              <a:buChar char="○"/>
            </a:pPr>
            <a:r>
              <a:rPr lang="zh-TW" altLang="en-US" sz="14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行距：單行間距</a:t>
            </a:r>
            <a:endParaRPr lang="en-US" alt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03555" lvl="1" indent="-215900">
              <a:buFont typeface="Arial"/>
              <a:buChar char="○"/>
            </a:pPr>
            <a:r>
              <a:rPr lang="zh-TW" altLang="en-US" sz="1400">
                <a:latin typeface="Microsoft JhengHei"/>
                <a:ea typeface="Microsoft JhengHei"/>
              </a:rPr>
              <a:t>後段間距：</a:t>
            </a:r>
            <a:r>
              <a:rPr lang="en-US" altLang="zh-TW" sz="1400">
                <a:latin typeface="Microsoft JhengHei"/>
                <a:ea typeface="Microsoft JhengHei"/>
              </a:rPr>
              <a:t>0</a:t>
            </a:r>
            <a:r>
              <a:rPr lang="zh-TW" altLang="en-US" sz="1400">
                <a:latin typeface="Microsoft JhengHei"/>
                <a:ea typeface="Microsoft JhengHei"/>
              </a:rPr>
              <a:t> 點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4356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5F8E5-2430-5A85-BCF6-9B768A93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>
                <a:latin typeface="Microsoft JhengHei"/>
                <a:ea typeface="Microsoft JhengHei"/>
                <a:cs typeface="Microsoft JhengHei"/>
                <a:sym typeface="Microsoft JhengHei"/>
              </a:rPr>
              <a:t>輔助線</a:t>
            </a:r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/>
              <a:t>輔助線</a:t>
            </a:r>
            <a:endParaRPr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EBFAF7-E9BC-713B-646B-8B6EDDE32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388" y="719149"/>
            <a:ext cx="11161712" cy="534885"/>
          </a:xfrm>
        </p:spPr>
        <p:txBody>
          <a:bodyPr/>
          <a:lstStyle/>
          <a:p>
            <a:r>
              <a:rPr lang="zh-TW" alt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開啟與關閉：</a:t>
            </a:r>
            <a:r>
              <a:rPr lang="en-US" alt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lang="zh-TW" alt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檢視</a:t>
            </a:r>
            <a:r>
              <a:rPr lang="en-US" alt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] &gt; [</a:t>
            </a:r>
            <a:r>
              <a:rPr lang="zh-TW" altLang="en-US" sz="1600">
                <a:latin typeface="Microsoft JhengHei"/>
                <a:ea typeface="Microsoft JhengHei"/>
                <a:cs typeface="Microsoft JhengHei"/>
                <a:sym typeface="Microsoft JhengHei"/>
              </a:rPr>
              <a:t>輔助線</a:t>
            </a:r>
            <a:r>
              <a:rPr lang="en-US" alt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]</a:t>
            </a:r>
          </a:p>
        </p:txBody>
      </p:sp>
      <p:cxnSp>
        <p:nvCxnSpPr>
          <p:cNvPr id="362" name="Google Shape;362;p21"/>
          <p:cNvCxnSpPr/>
          <p:nvPr/>
        </p:nvCxnSpPr>
        <p:spPr>
          <a:xfrm>
            <a:off x="0" y="3240088"/>
            <a:ext cx="115470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21"/>
          <p:cNvSpPr txBox="1"/>
          <p:nvPr/>
        </p:nvSpPr>
        <p:spPr>
          <a:xfrm>
            <a:off x="5760000" y="3240086"/>
            <a:ext cx="1700700" cy="39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0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中心線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9" name="Google Shape;362;p21">
            <a:extLst>
              <a:ext uri="{FF2B5EF4-FFF2-40B4-BE49-F238E27FC236}">
                <a16:creationId xmlns:a16="http://schemas.microsoft.com/office/drawing/2014/main" id="{1B4E6412-020B-2A4E-ADA8-68B868BA185A}"/>
              </a:ext>
            </a:extLst>
          </p:cNvPr>
          <p:cNvCxnSpPr>
            <a:cxnSpLocks/>
          </p:cNvCxnSpPr>
          <p:nvPr/>
        </p:nvCxnSpPr>
        <p:spPr>
          <a:xfrm>
            <a:off x="5760000" y="0"/>
            <a:ext cx="0" cy="64801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黃聖凱 </a:t>
            </a:r>
            <a:r>
              <a:rPr lang="en-US" altLang="zh-TW" b="1"/>
              <a:t>Albert</a:t>
            </a:r>
            <a:endParaRPr lang="en-US" b="1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一個還在學習的入門軟體工程師，目前是台大資管系大二升大三，</a:t>
            </a:r>
            <a:r>
              <a:rPr lang="en-US" altLang="zh-TW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lang="zh-TW" altLang="en-US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月入職在科發組擔任實習生，</a:t>
            </a:r>
            <a:endParaRPr lang="en-US" altLang="zh-TW" sz="18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6000" indent="0">
              <a:spcBef>
                <a:spcPts val="600"/>
              </a:spcBef>
              <a:buNone/>
            </a:pPr>
            <a:r>
              <a:rPr lang="zh-TW" altLang="en-US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在技術上仍然有很多的不足請各位多指教。</a:t>
            </a:r>
            <a:endParaRPr lang="en-US" altLang="zh-TW" sz="18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6000" indent="0">
              <a:spcBef>
                <a:spcPts val="600"/>
              </a:spcBef>
              <a:buNone/>
            </a:pPr>
            <a:endParaRPr lang="en-US" altLang="zh-TW" sz="18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工作經歷</a:t>
            </a:r>
            <a:r>
              <a:rPr lang="en-US" altLang="zh-TW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中研院資訊科技創新中心研究助理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6000" indent="0">
              <a:spcBef>
                <a:spcPts val="600"/>
              </a:spcBef>
              <a:buNone/>
            </a:pPr>
            <a:endParaRPr lang="en-US" alt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得獎經歷</a:t>
            </a:r>
            <a:r>
              <a:rPr lang="en-US" altLang="zh-TW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</a:t>
            </a: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29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屆資訊應用服務創新競賽 叡揚智慧場域創新應用組 冠軍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第四屆永豐金控商業競賽 佳作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2024 PDAO 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季軍</a:t>
            </a: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zh-TW" altLang="en-US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社團經歷</a:t>
            </a:r>
            <a:r>
              <a:rPr lang="en-US" altLang="zh-TW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en-US" altLang="zh-TW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GIS Taiwan </a:t>
            </a:r>
            <a:r>
              <a:rPr lang="zh-TW" altLang="en-US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資訊秘書</a:t>
            </a:r>
            <a:endParaRPr lang="en-US" altLang="zh-TW" sz="18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r>
              <a:rPr lang="en-US" altLang="zh-TW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GIS</a:t>
            </a:r>
            <a:r>
              <a:rPr lang="zh-TW" altLang="en-US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Taiwan 300</a:t>
            </a:r>
            <a:r>
              <a:rPr lang="zh-TW" altLang="en-US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人晚宴活動主持人</a:t>
            </a:r>
            <a:endParaRPr lang="en-US" altLang="zh-TW" sz="18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Font typeface="Arial"/>
              <a:buChar char="○"/>
            </a:pPr>
            <a:r>
              <a:rPr lang="zh-TW" altLang="en-US" sz="18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資管系學會活動部部長</a:t>
            </a:r>
            <a:endParaRPr lang="en-US" altLang="zh-TW" sz="18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endParaRPr lang="en-US" alt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endParaRPr lang="en-US" alt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endParaRPr lang="en-US" alt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600"/>
              </a:spcBef>
              <a:buFont typeface="Arial"/>
              <a:buChar char="○"/>
            </a:pPr>
            <a:endParaRPr lang="en-US" altLang="zh-TW" sz="1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 descr="一張含有 服裝, 人員, 天空, 戶外 的圖片&#10;&#10;自動產生的描述">
            <a:extLst>
              <a:ext uri="{FF2B5EF4-FFF2-40B4-BE49-F238E27FC236}">
                <a16:creationId xmlns:a16="http://schemas.microsoft.com/office/drawing/2014/main" id="{7D2720F2-08CD-D810-2422-D7A9F8F9B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04" y="1440038"/>
            <a:ext cx="3959226" cy="39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24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"/>
          <p:cNvSpPr/>
          <p:nvPr/>
        </p:nvSpPr>
        <p:spPr>
          <a:xfrm>
            <a:off x="179388" y="719931"/>
            <a:ext cx="5472112" cy="5399882"/>
          </a:xfrm>
          <a:prstGeom prst="rect">
            <a:avLst/>
          </a:prstGeom>
          <a:solidFill>
            <a:srgbClr val="CBD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5868987" y="719137"/>
            <a:ext cx="5472111" cy="5399881"/>
          </a:xfrm>
          <a:prstGeom prst="rect">
            <a:avLst/>
          </a:prstGeom>
          <a:solidFill>
            <a:srgbClr val="CBDD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/>
              <a:t>輔助線範例 </a:t>
            </a:r>
            <a:r>
              <a:rPr lang="zh-TW" sz="2000"/>
              <a:t>2 欄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許秉棋 </a:t>
            </a:r>
            <a:r>
              <a:rPr lang="en-US" altLang="zh-TW" b="1"/>
              <a:t>Jacky</a:t>
            </a:r>
            <a:endParaRPr lang="en-US" b="1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1460" indent="-215900">
              <a:buFont typeface="Arial"/>
              <a:buChar char="○"/>
            </a:pPr>
            <a:r>
              <a:rPr lang="zh-TW" altLang="en-US" sz="1800">
                <a:latin typeface="Microsoft JhengHei"/>
                <a:ea typeface="Microsoft JhengHei"/>
              </a:rPr>
              <a:t>一個還在學習的入門軟體工程師，目前是交大資工系大三升大四，</a:t>
            </a:r>
            <a:r>
              <a:rPr lang="en-US" altLang="zh-TW" sz="1800">
                <a:latin typeface="Microsoft JhengHei"/>
                <a:ea typeface="Microsoft JhengHei"/>
              </a:rPr>
              <a:t>7</a:t>
            </a:r>
            <a:r>
              <a:rPr lang="zh-TW" altLang="en-US" sz="1800">
                <a:latin typeface="Microsoft JhengHei"/>
                <a:ea typeface="Microsoft JhengHei"/>
              </a:rPr>
              <a:t>月入職在科發組擔任實習生，</a:t>
            </a:r>
            <a:endParaRPr lang="en-US" altLang="zh-TW" sz="1800">
              <a:latin typeface="Microsoft JhengHei"/>
              <a:ea typeface="Microsoft JhengHei"/>
            </a:endParaRPr>
          </a:p>
          <a:p>
            <a:pPr marL="35560" indent="0">
              <a:spcBef>
                <a:spcPts val="600"/>
              </a:spcBef>
              <a:buNone/>
            </a:pPr>
            <a:r>
              <a:rPr lang="zh-TW" altLang="en-US" sz="1800">
                <a:latin typeface="Microsoft JhengHei"/>
                <a:ea typeface="Microsoft JhengHei"/>
              </a:rPr>
              <a:t>在技術上仍然有很多的不足請各位多指教。</a:t>
            </a:r>
            <a:endParaRPr lang="en-US" altLang="zh-TW" sz="1800">
              <a:latin typeface="Microsoft JhengHei"/>
              <a:ea typeface="Microsoft JhengHei"/>
            </a:endParaRPr>
          </a:p>
          <a:p>
            <a:pPr marL="35560" indent="0">
              <a:spcBef>
                <a:spcPts val="600"/>
              </a:spcBef>
              <a:buNone/>
            </a:pPr>
            <a:endParaRPr lang="en-US" altLang="zh-TW" sz="18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r>
              <a:rPr lang="zh-TW" altLang="en-US" sz="1800">
                <a:latin typeface="Microsoft JhengHei"/>
                <a:ea typeface="Microsoft JhengHei"/>
              </a:rPr>
              <a:t>專案經驗</a:t>
            </a:r>
            <a:r>
              <a:rPr lang="en-US" altLang="zh-TW" sz="1800">
                <a:latin typeface="Microsoft JhengHei"/>
                <a:ea typeface="Microsoft JhengHei"/>
              </a:rPr>
              <a:t>:</a:t>
            </a: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r>
              <a:rPr lang="en-US" altLang="zh-TW">
                <a:latin typeface="Microsoft JhengHei"/>
                <a:ea typeface="Microsoft JhengHei"/>
              </a:rPr>
              <a:t>Lehigh Univ. &amp; </a:t>
            </a:r>
            <a:r>
              <a:rPr lang="en-US" altLang="zh-TW" err="1">
                <a:latin typeface="Microsoft JhengHei"/>
                <a:ea typeface="Microsoft JhengHei"/>
              </a:rPr>
              <a:t>Nycu</a:t>
            </a:r>
            <a:r>
              <a:rPr lang="en-US" altLang="zh-TW">
                <a:latin typeface="Microsoft JhengHei"/>
                <a:ea typeface="Microsoft JhengHei"/>
              </a:rPr>
              <a:t> </a:t>
            </a:r>
            <a:r>
              <a:rPr lang="zh-TW" altLang="en-US">
                <a:latin typeface="Microsoft JhengHei"/>
                <a:ea typeface="Microsoft JhengHei"/>
              </a:rPr>
              <a:t>跨語言疼痛表達研究助理</a:t>
            </a:r>
            <a:endParaRPr lang="en-US" altLang="zh-TW">
              <a:latin typeface="Microsoft JhengHei"/>
              <a:ea typeface="Microsoft JhengHei"/>
            </a:endParaRP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r>
              <a:rPr lang="en-US" altLang="zh-TW" sz="1600">
                <a:latin typeface="Microsoft JhengHei"/>
                <a:ea typeface="Microsoft JhengHei"/>
              </a:rPr>
              <a:t>Cooler </a:t>
            </a:r>
            <a:r>
              <a:rPr lang="en-US" altLang="zh-TW" sz="1600" err="1">
                <a:latin typeface="Microsoft JhengHei"/>
                <a:ea typeface="Microsoft JhengHei"/>
              </a:rPr>
              <a:t>matser</a:t>
            </a:r>
            <a:r>
              <a:rPr lang="en-US" altLang="zh-TW" sz="1600">
                <a:latin typeface="Microsoft JhengHei"/>
                <a:ea typeface="Microsoft JhengHei"/>
              </a:rPr>
              <a:t> ai </a:t>
            </a:r>
            <a:r>
              <a:rPr lang="zh-TW" altLang="en-US" sz="1600">
                <a:latin typeface="Microsoft JhengHei"/>
                <a:ea typeface="Microsoft JhengHei"/>
              </a:rPr>
              <a:t>設計平台 </a:t>
            </a:r>
            <a:r>
              <a:rPr lang="en-US" altLang="zh-TW" sz="1600">
                <a:latin typeface="Microsoft JhengHei"/>
                <a:ea typeface="Microsoft JhengHei"/>
              </a:rPr>
              <a:t>(</a:t>
            </a:r>
            <a:r>
              <a:rPr lang="zh-TW" altLang="en-US" sz="1600">
                <a:latin typeface="Microsoft JhengHei"/>
                <a:ea typeface="Microsoft JhengHei"/>
              </a:rPr>
              <a:t>黑客松</a:t>
            </a:r>
            <a:r>
              <a:rPr lang="en-US" altLang="zh-TW" sz="1600">
                <a:latin typeface="Microsoft JhengHei"/>
                <a:ea typeface="Microsoft JhengHei"/>
              </a:rPr>
              <a:t>)</a:t>
            </a: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r>
              <a:rPr lang="zh-TW" altLang="en-US" sz="1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虛擬貨幣交易所交易系統開發</a:t>
            </a:r>
            <a:endParaRPr lang="en-US" altLang="zh-TW" sz="16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 descr="一張含有 服裝, 戶外, 天空, 人員 的圖片&#10;&#10;自動產生的描述">
            <a:extLst>
              <a:ext uri="{FF2B5EF4-FFF2-40B4-BE49-F238E27FC236}">
                <a16:creationId xmlns:a16="http://schemas.microsoft.com/office/drawing/2014/main" id="{8BBF588F-DECF-A4CF-909E-B49C7A601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4" b="5176"/>
          <a:stretch/>
        </p:blipFill>
        <p:spPr>
          <a:xfrm>
            <a:off x="7439541" y="1337912"/>
            <a:ext cx="3446632" cy="442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4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112608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r>
              <a:rPr lang="zh-TW" altLang="en-US" b="1"/>
              <a:t>李思穎 </a:t>
            </a:r>
            <a:r>
              <a:rPr lang="en-US" altLang="zh-TW" b="1"/>
              <a:t>Lisa Lee</a:t>
            </a:r>
            <a:endParaRPr b="1"/>
          </a:p>
        </p:txBody>
      </p:sp>
      <p:sp>
        <p:nvSpPr>
          <p:cNvPr id="3" name="文字方塊 13">
            <a:extLst>
              <a:ext uri="{FF2B5EF4-FFF2-40B4-BE49-F238E27FC236}">
                <a16:creationId xmlns:a16="http://schemas.microsoft.com/office/drawing/2014/main" id="{6F22C155-4982-9294-D93D-34F76E8DC3F6}"/>
              </a:ext>
            </a:extLst>
          </p:cNvPr>
          <p:cNvSpPr txBox="1"/>
          <p:nvPr/>
        </p:nvSpPr>
        <p:spPr>
          <a:xfrm>
            <a:off x="237891" y="3691955"/>
            <a:ext cx="3009108" cy="57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l" rtl="0">
              <a:lnSpc>
                <a:spcPts val="4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1" sz="3200" b="0" i="0" u="none" strike="noStrike" cap="none">
                <a:solidFill>
                  <a:srgbClr val="637B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100" b="1">
                <a:solidFill>
                  <a:schemeClr val="tx1"/>
                </a:solidFill>
                <a:latin typeface="Microsoft JhengHei"/>
                <a:ea typeface="Microsoft JhengHei"/>
              </a:rPr>
              <a:t>競賽經驗</a:t>
            </a:r>
            <a:endParaRPr lang="zh-TW" altLang="en-US" sz="2100" b="1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63FC0-6877-999F-DA74-C93EBDD5BAA0}"/>
              </a:ext>
            </a:extLst>
          </p:cNvPr>
          <p:cNvSpPr/>
          <p:nvPr/>
        </p:nvSpPr>
        <p:spPr>
          <a:xfrm>
            <a:off x="254235" y="1997011"/>
            <a:ext cx="4749665" cy="15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42900" indent="-342900">
              <a:lnSpc>
                <a:spcPts val="3360"/>
              </a:lnSpc>
              <a:buChar char="•"/>
            </a:pPr>
            <a:r>
              <a:rPr lang="zh-TW" altLang="en-US" sz="1850">
                <a:solidFill>
                  <a:schemeClr val="tx1"/>
                </a:solidFill>
                <a:latin typeface="Microsoft JhengHei"/>
                <a:ea typeface="Microsoft JhengHei"/>
              </a:rPr>
              <a:t>台灣設計研究院 產業創新組</a:t>
            </a:r>
          </a:p>
          <a:p>
            <a:pPr marL="342900" indent="-342900">
              <a:lnSpc>
                <a:spcPts val="3360"/>
              </a:lnSpc>
              <a:buChar char="•"/>
            </a:pPr>
            <a:r>
              <a:rPr lang="zh-TW" altLang="en-US" sz="1850">
                <a:solidFill>
                  <a:schemeClr val="tx1"/>
                </a:solidFill>
                <a:latin typeface="Microsoft JhengHei"/>
                <a:ea typeface="Microsoft JhengHei"/>
              </a:rPr>
              <a:t>Lndata 碳盤查平台 產品管理</a:t>
            </a:r>
          </a:p>
          <a:p>
            <a:pPr marL="342900" indent="-342900">
              <a:lnSpc>
                <a:spcPts val="3360"/>
              </a:lnSpc>
              <a:buChar char="•"/>
            </a:pPr>
            <a:r>
              <a:rPr lang="zh-TW" altLang="en-US" sz="1850">
                <a:solidFill>
                  <a:schemeClr val="tx1"/>
                </a:solidFill>
                <a:latin typeface="Microsoft JhengHei"/>
                <a:ea typeface="Microsoft JhengHei"/>
              </a:rPr>
              <a:t>Shopee Xpress 用戶專案管理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94D40E0-C2F0-C835-FD5F-419E368DB249}"/>
              </a:ext>
            </a:extLst>
          </p:cNvPr>
          <p:cNvCxnSpPr/>
          <p:nvPr/>
        </p:nvCxnSpPr>
        <p:spPr>
          <a:xfrm>
            <a:off x="283595" y="3639387"/>
            <a:ext cx="5897841" cy="0"/>
          </a:xfrm>
          <a:prstGeom prst="line">
            <a:avLst/>
          </a:prstGeom>
          <a:ln>
            <a:solidFill>
              <a:srgbClr val="D9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30">
            <a:extLst>
              <a:ext uri="{FF2B5EF4-FFF2-40B4-BE49-F238E27FC236}">
                <a16:creationId xmlns:a16="http://schemas.microsoft.com/office/drawing/2014/main" id="{A5398A9A-3FD4-35DF-E889-0869EBF131E7}"/>
              </a:ext>
            </a:extLst>
          </p:cNvPr>
          <p:cNvSpPr txBox="1"/>
          <p:nvPr/>
        </p:nvSpPr>
        <p:spPr>
          <a:xfrm>
            <a:off x="249644" y="1552840"/>
            <a:ext cx="3009108" cy="57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algn="l" rtl="0">
              <a:lnSpc>
                <a:spcPts val="4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kumimoji="1" sz="3200" b="0" i="0" u="none" strike="noStrike" cap="none">
                <a:solidFill>
                  <a:srgbClr val="637B7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100" b="1">
                <a:solidFill>
                  <a:schemeClr val="tx1"/>
                </a:solidFill>
                <a:latin typeface="Microsoft JhengHei"/>
                <a:ea typeface="Microsoft JhengHei"/>
              </a:rPr>
              <a:t>實習經驗</a:t>
            </a:r>
            <a:endParaRPr lang="zh-TW" altLang="en-US" sz="2100" b="1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5F2CC1-4CBB-E49C-F46E-859FD330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395" r="629" b="-122"/>
          <a:stretch>
            <a:fillRect/>
          </a:stretch>
        </p:blipFill>
        <p:spPr>
          <a:xfrm>
            <a:off x="7813551" y="1398252"/>
            <a:ext cx="3297539" cy="448930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274CA0-6791-2542-BFA7-D463AC333A98}"/>
              </a:ext>
            </a:extLst>
          </p:cNvPr>
          <p:cNvSpPr/>
          <p:nvPr/>
        </p:nvSpPr>
        <p:spPr>
          <a:xfrm>
            <a:off x="253992" y="4090060"/>
            <a:ext cx="6813968" cy="1624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342900" indent="-342900">
              <a:lnSpc>
                <a:spcPts val="3360"/>
              </a:lnSpc>
              <a:buChar char="•"/>
            </a:pPr>
            <a:r>
              <a:rPr lang="zh-TW" altLang="en-US" sz="1850">
                <a:solidFill>
                  <a:schemeClr val="tx1"/>
                </a:solidFill>
                <a:latin typeface="Microsoft JhengHei"/>
                <a:ea typeface="Microsoft JhengHei"/>
              </a:rPr>
              <a:t>NTU x IBM Talent Cultivate Program 第二名</a:t>
            </a:r>
          </a:p>
          <a:p>
            <a:pPr marL="342900" indent="-342900">
              <a:lnSpc>
                <a:spcPts val="3360"/>
              </a:lnSpc>
              <a:buChar char="•"/>
            </a:pPr>
            <a:r>
              <a:rPr lang="zh-TW" altLang="en-US" sz="1850">
                <a:solidFill>
                  <a:schemeClr val="tx1"/>
                </a:solidFill>
                <a:latin typeface="Microsoft JhengHei"/>
                <a:ea typeface="Microsoft JhengHei"/>
              </a:rPr>
              <a:t>統一企業商業競賽 市場數據與使用者行為分析組 決賽入圍</a:t>
            </a:r>
          </a:p>
          <a:p>
            <a:pPr marL="342900" indent="-342900">
              <a:lnSpc>
                <a:spcPts val="3360"/>
              </a:lnSpc>
              <a:buChar char="•"/>
            </a:pPr>
            <a:r>
              <a:rPr lang="zh-TW" altLang="en-US" sz="1850">
                <a:solidFill>
                  <a:schemeClr val="tx1"/>
                </a:solidFill>
                <a:latin typeface="Microsoft JhengHei"/>
                <a:ea typeface="Microsoft JhengHei"/>
              </a:rPr>
              <a:t>Epoch School 未來創業人計畫 決賽入圍</a:t>
            </a:r>
          </a:p>
        </p:txBody>
      </p:sp>
      <p:sp>
        <p:nvSpPr>
          <p:cNvPr id="10" name="文字方塊 7">
            <a:extLst>
              <a:ext uri="{FF2B5EF4-FFF2-40B4-BE49-F238E27FC236}">
                <a16:creationId xmlns:a16="http://schemas.microsoft.com/office/drawing/2014/main" id="{F1783D4E-B48C-5BD0-EF23-0CB024B696EA}"/>
              </a:ext>
            </a:extLst>
          </p:cNvPr>
          <p:cNvSpPr txBox="1"/>
          <p:nvPr/>
        </p:nvSpPr>
        <p:spPr>
          <a:xfrm>
            <a:off x="194349" y="738566"/>
            <a:ext cx="8975534" cy="82003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2973"/>
              </a:lnSpc>
            </a:pPr>
            <a:r>
              <a:rPr lang="zh-TW" altLang="en-US" sz="1850">
                <a:solidFill>
                  <a:schemeClr val="tx1"/>
                </a:solidFill>
                <a:latin typeface="Microsoft JhengHei"/>
                <a:ea typeface="Microsoft JhengHei"/>
              </a:rPr>
              <a:t>2025上半年在芬蘭當交換學生，6月畢業於國立臺灣大學，8月入職擔任科發組PM，</a:t>
            </a:r>
          </a:p>
          <a:p>
            <a:pPr>
              <a:lnSpc>
                <a:spcPts val="2973"/>
              </a:lnSpc>
            </a:pPr>
            <a:r>
              <a:rPr lang="zh-TW" altLang="en-US" sz="1850">
                <a:solidFill>
                  <a:schemeClr val="tx1"/>
                </a:solidFill>
                <a:latin typeface="Microsoft JhengHei"/>
                <a:ea typeface="Microsoft JhengHei"/>
              </a:rPr>
              <a:t>很開心能加入永豐數發處推動金融科技的發展，未來請大家多多指教~</a:t>
            </a:r>
          </a:p>
        </p:txBody>
      </p:sp>
    </p:spTree>
    <p:extLst>
      <p:ext uri="{BB962C8B-B14F-4D97-AF65-F5344CB8AC3E}">
        <p14:creationId xmlns:p14="http://schemas.microsoft.com/office/powerpoint/2010/main" val="4051194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308CD-B82E-060F-E169-9D098748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/>
              <a:t>專案介紹</a:t>
            </a:r>
          </a:p>
        </p:txBody>
      </p:sp>
    </p:spTree>
    <p:extLst>
      <p:ext uri="{BB962C8B-B14F-4D97-AF65-F5344CB8AC3E}">
        <p14:creationId xmlns:p14="http://schemas.microsoft.com/office/powerpoint/2010/main" val="2667488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b="1"/>
              <a:t>專案動機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" indent="0">
              <a:spcBef>
                <a:spcPts val="600"/>
              </a:spcBef>
              <a:buNone/>
            </a:pPr>
            <a:r>
              <a:rPr lang="en-US" altLang="zh-TW" sz="1800" b="1" err="1">
                <a:latin typeface="Microsoft JhengHei"/>
                <a:ea typeface="Microsoft JhengHei"/>
              </a:rPr>
              <a:t>InfoGather</a:t>
            </a:r>
            <a:r>
              <a:rPr lang="zh-TW" altLang="en-US" sz="1800" b="1">
                <a:latin typeface="Microsoft JhengHei"/>
                <a:ea typeface="Microsoft JhengHei"/>
              </a:rPr>
              <a:t> 是一個自動收集資訊與摘要自動化的平台，支援自選來源 </a:t>
            </a:r>
            <a:r>
              <a:rPr lang="en-US" altLang="zh-TW" sz="1800" b="1">
                <a:latin typeface="Microsoft JhengHei"/>
                <a:ea typeface="Microsoft JhengHei"/>
              </a:rPr>
              <a:t>(RSS</a:t>
            </a:r>
            <a:r>
              <a:rPr lang="zh-TW" altLang="en-US" sz="1800" b="1">
                <a:latin typeface="Microsoft JhengHei"/>
                <a:ea typeface="Microsoft JhengHei"/>
              </a:rPr>
              <a:t>、網址、關鍵字追蹤</a:t>
            </a:r>
            <a:r>
              <a:rPr lang="en-US" altLang="zh-TW" sz="1800" b="1">
                <a:latin typeface="Microsoft JhengHei"/>
                <a:ea typeface="Microsoft JhengHei"/>
              </a:rPr>
              <a:t>)</a:t>
            </a:r>
            <a:r>
              <a:rPr lang="zh-TW" altLang="en-US" sz="1800" b="1">
                <a:latin typeface="Microsoft JhengHei"/>
                <a:ea typeface="Microsoft JhengHei"/>
              </a:rPr>
              <a:t>與自訂義使用者報告篩選邏輯</a:t>
            </a:r>
            <a:endParaRPr lang="en-US" altLang="zh-TW" sz="1800" b="1">
              <a:latin typeface="Microsoft JhengHei"/>
              <a:ea typeface="Microsoft JhengHei"/>
            </a:endParaRPr>
          </a:p>
          <a:p>
            <a:pPr marL="35560" indent="0">
              <a:spcBef>
                <a:spcPts val="600"/>
              </a:spcBef>
              <a:buNone/>
            </a:pPr>
            <a:r>
              <a:rPr lang="en-US" altLang="zh-TW" b="1">
                <a:latin typeface="Microsoft JhengHei"/>
                <a:ea typeface="Microsoft JhengHei"/>
              </a:rPr>
              <a:t> </a:t>
            </a: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r>
              <a:rPr lang="zh-TW" altLang="en-US" sz="1800" b="1">
                <a:latin typeface="Microsoft JhengHei"/>
                <a:ea typeface="Microsoft JhengHei"/>
              </a:rPr>
              <a:t>專案背景</a:t>
            </a:r>
            <a:r>
              <a:rPr lang="en-US" altLang="zh-TW" sz="1800">
                <a:latin typeface="Microsoft JhengHei"/>
                <a:ea typeface="Microsoft JhengHei"/>
              </a:rPr>
              <a:t>:</a:t>
            </a:r>
            <a:r>
              <a:rPr lang="zh-TW" altLang="en-US" sz="1800">
                <a:latin typeface="Microsoft JhengHei"/>
                <a:ea typeface="Microsoft JhengHei"/>
              </a:rPr>
              <a:t> 各單位在定期調研時會有龐大的收集、清洗和整理資料的需求</a:t>
            </a:r>
            <a:endParaRPr lang="en-US" altLang="zh-TW" sz="1800">
              <a:latin typeface="Microsoft JhengHei"/>
              <a:ea typeface="Microsoft JhengHei"/>
            </a:endParaRPr>
          </a:p>
          <a:p>
            <a:pPr marL="502920" lvl="1" indent="-215900">
              <a:buFont typeface="Arial"/>
              <a:buChar char="○"/>
            </a:pPr>
            <a:r>
              <a:rPr lang="zh-TW" altLang="en-US" sz="1600">
                <a:latin typeface="Microsoft JhengHei"/>
                <a:ea typeface="Microsoft JhengHei"/>
              </a:rPr>
              <a:t>過程中資料的搜尋和篩選是最花時間的</a:t>
            </a:r>
            <a:endParaRPr lang="en-US" altLang="zh-TW" sz="1600">
              <a:latin typeface="Microsoft JhengHei"/>
              <a:ea typeface="Microsoft JhengHei"/>
            </a:endParaRPr>
          </a:p>
          <a:p>
            <a:pPr marL="502920" lvl="1" indent="-215900">
              <a:buFont typeface="Arial"/>
              <a:buChar char="○"/>
            </a:pPr>
            <a:r>
              <a:rPr lang="zh-TW" altLang="en-US" sz="1600">
                <a:latin typeface="Microsoft JhengHei"/>
                <a:ea typeface="Microsoft JhengHei"/>
              </a:rPr>
              <a:t>查到同樣的內容卻導致大家在做一樣的事情</a:t>
            </a:r>
            <a:endParaRPr lang="en-US" altLang="zh-TW" sz="1600">
              <a:latin typeface="Microsoft JhengHei"/>
              <a:ea typeface="Microsoft JhengHei"/>
            </a:endParaRPr>
          </a:p>
          <a:p>
            <a:pPr marL="502920" lvl="1" indent="-215900">
              <a:buFont typeface="Arial"/>
              <a:buChar char="○"/>
            </a:pPr>
            <a:endParaRPr lang="en-US" altLang="zh-TW" sz="1600">
              <a:latin typeface="Microsoft JhengHei"/>
              <a:ea typeface="Microsoft JhengHei"/>
            </a:endParaRP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r>
              <a:rPr lang="zh-TW" altLang="en-US" sz="1800" b="1">
                <a:latin typeface="Microsoft JhengHei"/>
                <a:ea typeface="Microsoft JhengHei"/>
              </a:rPr>
              <a:t>專案目標</a:t>
            </a:r>
            <a:r>
              <a:rPr lang="en-US" altLang="zh-TW" sz="1800">
                <a:latin typeface="Microsoft JhengHei"/>
                <a:ea typeface="Microsoft JhengHei"/>
              </a:rPr>
              <a:t>:</a:t>
            </a:r>
            <a:r>
              <a:rPr lang="zh-TW" altLang="en-US" sz="1800">
                <a:latin typeface="Microsoft JhengHei"/>
                <a:ea typeface="Microsoft JhengHei"/>
              </a:rPr>
              <a:t> 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微軟正黑體"/>
                <a:ea typeface="Microsoft JhengHei"/>
              </a:rPr>
              <a:t>建立一套調研與知識分享的自動化流程</a:t>
            </a:r>
            <a:endParaRPr lang="en-US" altLang="zh-TW" sz="1800" b="0" i="0" u="none" strike="noStrike">
              <a:solidFill>
                <a:srgbClr val="000000"/>
              </a:solidFill>
              <a:effectLst/>
              <a:latin typeface="微軟正黑體"/>
              <a:ea typeface="Microsoft JhengHei"/>
            </a:endParaRPr>
          </a:p>
          <a:p>
            <a:pPr marL="502920" lvl="1" indent="-215900">
              <a:buFont typeface="Arial"/>
              <a:buChar char="○"/>
            </a:pPr>
            <a:r>
              <a:rPr lang="zh-TW" altLang="en-US" sz="1600" b="0" i="0" u="none" strike="noStrike">
                <a:solidFill>
                  <a:srgbClr val="000000"/>
                </a:solidFill>
                <a:effectLst/>
                <a:latin typeface="微軟正黑體"/>
                <a:ea typeface="Microsoft JhengHei"/>
              </a:rPr>
              <a:t>使用者可於平台直接編輯並同步共享，提升資料彙整與協作效率</a:t>
            </a:r>
            <a:endParaRPr lang="en-US" altLang="zh-TW" sz="1600" b="0" i="0" u="none" strike="noStrike">
              <a:solidFill>
                <a:srgbClr val="000000"/>
              </a:solidFill>
              <a:effectLst/>
              <a:latin typeface="微軟正黑體"/>
              <a:ea typeface="Microsoft JhengHei"/>
            </a:endParaRPr>
          </a:p>
          <a:p>
            <a:pPr marL="502920" lvl="1" indent="-215900">
              <a:buFont typeface="Arial"/>
              <a:buChar char="○"/>
            </a:pPr>
            <a:r>
              <a:rPr lang="zh-TW" altLang="en-US" sz="1600" b="0" i="0" u="none" strike="noStrike">
                <a:solidFill>
                  <a:srgbClr val="000000"/>
                </a:solidFill>
                <a:effectLst/>
                <a:latin typeface="微軟正黑體"/>
                <a:ea typeface="Microsoft JhengHei"/>
              </a:rPr>
              <a:t>收縮來源讓每篇文章更有價值</a:t>
            </a:r>
            <a:endParaRPr lang="en-US" altLang="zh-TW" sz="1600" b="0" i="0" u="none" strike="noStrike">
              <a:solidFill>
                <a:srgbClr val="000000"/>
              </a:solidFill>
              <a:effectLst/>
              <a:latin typeface="微軟正黑體"/>
              <a:ea typeface="Microsoft JhengHei"/>
            </a:endParaRPr>
          </a:p>
          <a:p>
            <a:pPr marL="502920" lvl="1" indent="-215900">
              <a:buFont typeface="Arial"/>
              <a:buChar char="○"/>
            </a:pPr>
            <a:r>
              <a:rPr lang="zh-TW" altLang="en-US" sz="1600">
                <a:solidFill>
                  <a:srgbClr val="000000"/>
                </a:solidFill>
                <a:latin typeface="微軟正黑體"/>
                <a:ea typeface="Microsoft JhengHei"/>
              </a:rPr>
              <a:t>自行定義想要收到的內容類型</a:t>
            </a:r>
            <a:endParaRPr lang="en-US" altLang="zh-TW" sz="1600" b="0" i="0" u="none" strike="noStrike">
              <a:solidFill>
                <a:srgbClr val="000000"/>
              </a:solidFill>
              <a:effectLst/>
              <a:latin typeface="微軟正黑體"/>
              <a:ea typeface="Microsoft JhengHei"/>
            </a:endParaRPr>
          </a:p>
          <a:p>
            <a:pPr marL="502920" lvl="1" indent="-215900">
              <a:buFont typeface="Arial"/>
              <a:buChar char="○"/>
            </a:pPr>
            <a:endParaRPr lang="en-US" altLang="zh-TW" sz="1600" b="0" i="0" u="none" strike="noStrike">
              <a:solidFill>
                <a:srgbClr val="000000"/>
              </a:solidFill>
              <a:effectLst/>
              <a:latin typeface="微軟正黑體"/>
              <a:ea typeface="Microsoft JhengHei"/>
            </a:endParaRPr>
          </a:p>
          <a:p>
            <a:pPr marL="251460" indent="-215900">
              <a:spcBef>
                <a:spcPts val="600"/>
              </a:spcBef>
              <a:buFont typeface="Arial"/>
              <a:buChar char="○"/>
            </a:pPr>
            <a:endParaRPr lang="en-US" altLang="zh-TW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68697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r>
              <a:rPr lang="zh-TW" altLang="en-US" b="1"/>
              <a:t>功能亮點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3101E3-ED46-FC0E-DE8A-AA2AFC683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1460" indent="-215900">
              <a:buFont typeface="Arial"/>
              <a:buChar char="○"/>
            </a:pPr>
            <a:r>
              <a:rPr lang="en-US" sz="1800" b="1" err="1">
                <a:latin typeface="Microsoft JhengHei"/>
                <a:ea typeface="Microsoft JhengHei"/>
              </a:rPr>
              <a:t>資料來源多樣與可控</a:t>
            </a:r>
            <a:r>
              <a:rPr lang="zh-TW" altLang="en-US" sz="1800" b="1">
                <a:latin typeface="Microsoft JhengHei"/>
                <a:ea typeface="Microsoft JhengHei"/>
              </a:rPr>
              <a:t> </a:t>
            </a:r>
            <a:r>
              <a:rPr lang="en-US" altLang="zh-TW" sz="1800" b="1">
                <a:latin typeface="Microsoft JhengHei"/>
                <a:ea typeface="Microsoft JhengHei"/>
              </a:rPr>
              <a:t>-&gt; </a:t>
            </a:r>
            <a:r>
              <a:rPr lang="zh-TW" altLang="en-US" sz="1800" b="1">
                <a:latin typeface="Microsoft JhengHei"/>
                <a:ea typeface="Microsoft JhengHei"/>
              </a:rPr>
              <a:t>解決資料搜尋的麻煩</a:t>
            </a:r>
            <a:endParaRPr lang="en-US" altLang="zh-TW" sz="1800" b="1">
              <a:latin typeface="Microsoft JhengHei"/>
              <a:ea typeface="Microsoft JhengHei"/>
            </a:endParaRPr>
          </a:p>
          <a:p>
            <a:pPr marL="503555" lvl="1" indent="-215900">
              <a:buFont typeface="Courier New"/>
              <a:buChar char="o"/>
            </a:pPr>
            <a:r>
              <a:rPr lang="en-US" altLang="zh-TW" sz="1600" err="1">
                <a:latin typeface="Microsoft JhengHei"/>
                <a:ea typeface="Microsoft JhengHei"/>
              </a:rPr>
              <a:t>支援多來源蒐集</a:t>
            </a:r>
            <a:r>
              <a:rPr lang="en-US" altLang="zh-TW" sz="1600">
                <a:latin typeface="Microsoft JhengHei"/>
                <a:ea typeface="Microsoft JhengHei"/>
              </a:rPr>
              <a:t> ( </a:t>
            </a:r>
            <a:r>
              <a:rPr lang="en-US" altLang="zh-TW" sz="1600" err="1">
                <a:latin typeface="Microsoft JhengHei"/>
                <a:ea typeface="Microsoft JhengHei"/>
              </a:rPr>
              <a:t>RSS、自建爬蟲</a:t>
            </a:r>
            <a:r>
              <a:rPr lang="en-US" altLang="zh-TW" sz="1600">
                <a:latin typeface="Microsoft JhengHei"/>
                <a:ea typeface="Microsoft JhengHei"/>
              </a:rPr>
              <a:t>、</a:t>
            </a:r>
            <a:r>
              <a:rPr lang="zh-TW" altLang="en-US" sz="1600">
                <a:latin typeface="Microsoft JhengHei"/>
                <a:ea typeface="Microsoft JhengHei"/>
              </a:rPr>
              <a:t>關鍵字查找</a:t>
            </a:r>
            <a:r>
              <a:rPr lang="en-US" altLang="zh-TW" sz="1600">
                <a:latin typeface="Microsoft JhengHei"/>
                <a:ea typeface="Microsoft JhengHei"/>
              </a:rPr>
              <a:t>)，</a:t>
            </a:r>
            <a:r>
              <a:rPr lang="en-US" altLang="zh-TW" sz="1600" err="1">
                <a:latin typeface="Microsoft JhengHei"/>
                <a:ea typeface="Microsoft JhengHei"/>
              </a:rPr>
              <a:t>可對應金融業常見的分散資訊來源</a:t>
            </a:r>
            <a:r>
              <a:rPr lang="en-US" altLang="zh-TW" sz="1600">
                <a:latin typeface="Microsoft JhengHei"/>
                <a:ea typeface="Microsoft JhengHei"/>
              </a:rPr>
              <a:t>。</a:t>
            </a:r>
          </a:p>
          <a:p>
            <a:pPr marL="503555" lvl="1" indent="-215900">
              <a:buFont typeface="Courier New"/>
              <a:buChar char="o"/>
            </a:pPr>
            <a:r>
              <a:rPr lang="en-US" altLang="zh-TW" sz="1600" err="1">
                <a:latin typeface="Microsoft JhengHei"/>
                <a:ea typeface="Microsoft JhengHei"/>
              </a:rPr>
              <a:t>使用者也可以自行在資料來源設定關鍵字和特定新聞網址，提高資料準確度</a:t>
            </a:r>
            <a:r>
              <a:rPr lang="en-US" altLang="zh-TW" sz="1600">
                <a:latin typeface="Microsoft JhengHei"/>
                <a:ea typeface="Microsoft JhengHei"/>
              </a:rPr>
              <a:t>。</a:t>
            </a:r>
          </a:p>
          <a:p>
            <a:pPr marL="251460" indent="-215900">
              <a:buFont typeface="Arial"/>
              <a:buChar char="○"/>
            </a:pPr>
            <a:r>
              <a:rPr lang="en-US" altLang="zh-TW" sz="1800" b="1" err="1">
                <a:latin typeface="Microsoft JhengHei"/>
                <a:ea typeface="Microsoft JhengHei"/>
              </a:rPr>
              <a:t>客製化和共享化的指令模組</a:t>
            </a:r>
            <a:r>
              <a:rPr lang="zh-TW" altLang="en-US" sz="1800" b="1">
                <a:latin typeface="Microsoft JhengHei"/>
                <a:ea typeface="Microsoft JhengHei"/>
              </a:rPr>
              <a:t> </a:t>
            </a:r>
            <a:r>
              <a:rPr lang="en-US" altLang="zh-TW" sz="1800" b="1">
                <a:latin typeface="Microsoft JhengHei"/>
                <a:ea typeface="Microsoft JhengHei"/>
              </a:rPr>
              <a:t>-&gt; </a:t>
            </a:r>
            <a:r>
              <a:rPr lang="zh-TW" altLang="en-US" sz="1800" b="1">
                <a:latin typeface="Microsoft JhengHei"/>
                <a:ea typeface="Microsoft JhengHei"/>
              </a:rPr>
              <a:t>省下篩選的繁瑣</a:t>
            </a:r>
            <a:endParaRPr lang="en-US" altLang="zh-TW" sz="1800" b="1">
              <a:latin typeface="Microsoft JhengHei"/>
              <a:ea typeface="Microsoft JhengHei"/>
            </a:endParaRPr>
          </a:p>
          <a:p>
            <a:pPr marL="503555" lvl="1" indent="-215900">
              <a:buFont typeface="Courier New"/>
              <a:buChar char="o"/>
            </a:pPr>
            <a:r>
              <a:rPr lang="en-US" altLang="zh-TW" sz="1600" err="1">
                <a:latin typeface="Microsoft JhengHei"/>
                <a:ea typeface="Microsoft JhengHei"/>
              </a:rPr>
              <a:t>讓使用者根據需求精準調用</a:t>
            </a:r>
            <a:r>
              <a:rPr lang="zh-TW" altLang="en-US" sz="1600">
                <a:latin typeface="Microsoft JhengHei"/>
                <a:ea typeface="Microsoft JhengHei"/>
              </a:rPr>
              <a:t>篩選</a:t>
            </a:r>
            <a:r>
              <a:rPr lang="en-US" altLang="zh-TW" sz="1600" err="1">
                <a:latin typeface="Microsoft JhengHei"/>
                <a:ea typeface="Microsoft JhengHei"/>
              </a:rPr>
              <a:t>指令，也能共用篩選模組，讓分析結果更貼近真實需求</a:t>
            </a:r>
            <a:r>
              <a:rPr lang="en-US" altLang="zh-TW" sz="1600">
                <a:latin typeface="Microsoft JhengHei"/>
                <a:ea typeface="Microsoft JhengHei"/>
              </a:rPr>
              <a:t>。</a:t>
            </a:r>
          </a:p>
          <a:p>
            <a:pPr marL="251460" indent="-215900">
              <a:buFont typeface="Arial"/>
              <a:buChar char="○"/>
            </a:pPr>
            <a:r>
              <a:rPr lang="zh-TW" altLang="en-US" sz="1800" b="1">
                <a:latin typeface="Microsoft JhengHei"/>
                <a:ea typeface="Microsoft JhengHei"/>
              </a:rPr>
              <a:t>文章摘要</a:t>
            </a:r>
            <a:r>
              <a:rPr lang="en-US" altLang="zh-TW" sz="1800" b="1">
                <a:latin typeface="Microsoft JhengHei"/>
                <a:ea typeface="Microsoft JhengHei"/>
              </a:rPr>
              <a:t> -&gt; </a:t>
            </a:r>
            <a:r>
              <a:rPr lang="zh-TW" altLang="en-US" sz="1800" b="1">
                <a:latin typeface="Microsoft JhengHei"/>
                <a:ea typeface="Microsoft JhengHei"/>
              </a:rPr>
              <a:t>節省閱讀的時間</a:t>
            </a:r>
            <a:endParaRPr lang="en-US" altLang="zh-TW" sz="1800" b="1">
              <a:latin typeface="Microsoft JhengHei"/>
              <a:ea typeface="Microsoft JhengHei"/>
            </a:endParaRPr>
          </a:p>
          <a:p>
            <a:pPr marL="503555" lvl="1" indent="-215900">
              <a:buFont typeface="Courier New"/>
              <a:buChar char="o"/>
            </a:pPr>
            <a:r>
              <a:rPr lang="en-US" altLang="zh-TW" sz="1600" err="1">
                <a:latin typeface="Microsoft JhengHei"/>
                <a:ea typeface="Microsoft JhengHei"/>
              </a:rPr>
              <a:t>馬上從需要的文章中抓到重點，也能點選連結查閱原本的文章內容</a:t>
            </a:r>
            <a:r>
              <a:rPr lang="zh-TW" altLang="en-US" sz="1600">
                <a:latin typeface="Microsoft JhengHei"/>
                <a:ea typeface="Microsoft JhengHei"/>
              </a:rPr>
              <a:t>。</a:t>
            </a:r>
            <a:endParaRPr lang="en-US" altLang="zh-TW" sz="1600">
              <a:latin typeface="Microsoft JhengHei"/>
              <a:ea typeface="Microsoft JhengHei"/>
            </a:endParaRPr>
          </a:p>
          <a:p>
            <a:pPr marL="251460" indent="-215900">
              <a:buFont typeface="Arial"/>
              <a:buChar char="○"/>
            </a:pPr>
            <a:r>
              <a:rPr lang="en-US" altLang="zh-TW" sz="1800" b="1" err="1">
                <a:latin typeface="Microsoft JhengHei"/>
                <a:ea typeface="Microsoft JhengHei"/>
              </a:rPr>
              <a:t>資訊收集自動化</a:t>
            </a:r>
            <a:r>
              <a:rPr lang="zh-TW" altLang="en-US" sz="1800" b="1">
                <a:latin typeface="Microsoft JhengHei"/>
                <a:ea typeface="Microsoft JhengHei"/>
              </a:rPr>
              <a:t> </a:t>
            </a:r>
            <a:r>
              <a:rPr lang="en-US" altLang="zh-TW" sz="1800" b="1">
                <a:latin typeface="Microsoft JhengHei"/>
                <a:ea typeface="Microsoft JhengHei"/>
              </a:rPr>
              <a:t>-&gt; </a:t>
            </a:r>
            <a:r>
              <a:rPr lang="zh-TW" altLang="en-US" sz="1800" b="1">
                <a:latin typeface="Microsoft JhengHei"/>
                <a:ea typeface="Microsoft JhengHei"/>
              </a:rPr>
              <a:t>主動蒐集資料</a:t>
            </a:r>
            <a:endParaRPr lang="en-US" altLang="zh-TW" sz="1800" b="1">
              <a:latin typeface="Microsoft JhengHei"/>
              <a:ea typeface="Microsoft JhengHei"/>
            </a:endParaRPr>
          </a:p>
          <a:p>
            <a:pPr marL="503555" lvl="1" indent="-215900">
              <a:buFont typeface="Courier New"/>
              <a:buChar char="o"/>
            </a:pPr>
            <a:r>
              <a:rPr lang="en-US" altLang="zh-TW" sz="1600" err="1">
                <a:latin typeface="Microsoft JhengHei"/>
                <a:ea typeface="Microsoft JhengHei"/>
              </a:rPr>
              <a:t>透過訂閱每日</a:t>
            </a:r>
            <a:r>
              <a:rPr lang="en-US" altLang="zh-TW" sz="1600">
                <a:latin typeface="Microsoft JhengHei"/>
                <a:ea typeface="Microsoft JhengHei"/>
              </a:rPr>
              <a:t>/</a:t>
            </a:r>
            <a:r>
              <a:rPr lang="en-US" altLang="zh-TW" sz="1600" err="1">
                <a:latin typeface="Microsoft JhengHei"/>
                <a:ea typeface="Microsoft JhengHei"/>
              </a:rPr>
              <a:t>每週主動推播摘要，提升資訊蒐集效率</a:t>
            </a:r>
            <a:r>
              <a:rPr lang="en-US" altLang="zh-TW" sz="1600">
                <a:latin typeface="Microsoft JhengHei"/>
                <a:ea typeface="Microsoft JhengHei"/>
              </a:rPr>
              <a:t>。</a:t>
            </a:r>
          </a:p>
          <a:p>
            <a:pPr marL="503555" lvl="1" indent="-215900">
              <a:buFont typeface="Courier New"/>
              <a:buChar char="o"/>
            </a:pPr>
            <a:endParaRPr lang="en-US" altLang="zh-TW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704569490"/>
      </p:ext>
    </p:extLst>
  </p:cSld>
  <p:clrMapOvr>
    <a:masterClrMapping/>
  </p:clrMapOvr>
</p:sld>
</file>

<file path=ppt/theme/theme1.xml><?xml version="1.0" encoding="utf-8"?>
<a:theme xmlns:a="http://schemas.openxmlformats.org/drawingml/2006/main" name="數科處範本">
  <a:themeElements>
    <a:clrScheme name="blue-yellow-violet-rose">
      <a:dk1>
        <a:srgbClr val="000000"/>
      </a:dk1>
      <a:lt1>
        <a:srgbClr val="FFFFFF"/>
      </a:lt1>
      <a:dk2>
        <a:srgbClr val="717179"/>
      </a:dk2>
      <a:lt2>
        <a:srgbClr val="E3E3E7"/>
      </a:lt2>
      <a:accent1>
        <a:srgbClr val="3B82F6"/>
      </a:accent1>
      <a:accent2>
        <a:srgbClr val="EAB308"/>
      </a:accent2>
      <a:accent3>
        <a:srgbClr val="8B5CF6"/>
      </a:accent3>
      <a:accent4>
        <a:srgbClr val="F33F5E"/>
      </a:accent4>
      <a:accent5>
        <a:srgbClr val="10B981"/>
      </a:accent5>
      <a:accent6>
        <a:srgbClr val="FFFFFF"/>
      </a:accent6>
      <a:hlink>
        <a:srgbClr val="3B82F6"/>
      </a:hlink>
      <a:folHlink>
        <a:srgbClr val="8B5CF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c347b5b-664f-4082-9567-437cbd15a34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3259A0A14F75594CB856133A4244302C" ma:contentTypeVersion="12" ma:contentTypeDescription="建立新的文件。" ma:contentTypeScope="" ma:versionID="c42e1b8f550d705a60856876e47227b8">
  <xsd:schema xmlns:xsd="http://www.w3.org/2001/XMLSchema" xmlns:xs="http://www.w3.org/2001/XMLSchema" xmlns:p="http://schemas.microsoft.com/office/2006/metadata/properties" xmlns:ns2="8c347b5b-664f-4082-9567-437cbd15a340" targetNamespace="http://schemas.microsoft.com/office/2006/metadata/properties" ma:root="true" ma:fieldsID="3712de91f6ecc7375b2dc20917450496" ns2:_="">
    <xsd:import namespace="8c347b5b-664f-4082-9567-437cbd15a3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347b5b-664f-4082-9567-437cbd15a3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影像標籤" ma:readOnly="false" ma:fieldId="{5cf76f15-5ced-4ddc-b409-7134ff3c332f}" ma:taxonomyMulti="true" ma:sspId="b6f1147d-4a84-4851-ac23-a90e0e54e3b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5D526-59E0-46BD-B75A-4A393253F249}">
  <ds:schemaRefs>
    <ds:schemaRef ds:uri="8c347b5b-664f-4082-9567-437cbd15a34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929C79-DB32-411C-8C37-9A0BBBB5F6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078967-3850-41E1-BDFE-E33075EE22B5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40</Slides>
  <Notes>40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數科處範本</vt:lpstr>
      <vt:lpstr>InfoGather: 讓資訊收集更快速</vt:lpstr>
      <vt:lpstr>Agenda</vt:lpstr>
      <vt:lpstr>自我介紹</vt:lpstr>
      <vt:lpstr>黃聖凱 Albert</vt:lpstr>
      <vt:lpstr>許秉棋 Jacky</vt:lpstr>
      <vt:lpstr>李思穎 Lisa Lee</vt:lpstr>
      <vt:lpstr>專案介紹</vt:lpstr>
      <vt:lpstr>專案動機</vt:lpstr>
      <vt:lpstr>功能亮點</vt:lpstr>
      <vt:lpstr>技術架構</vt:lpstr>
      <vt:lpstr>技術架構</vt:lpstr>
      <vt:lpstr>技術架構</vt:lpstr>
      <vt:lpstr>技術架構</vt:lpstr>
      <vt:lpstr>n8n架構</vt:lpstr>
      <vt:lpstr>使用流程(刪掉，變成後面的口說稿)</vt:lpstr>
      <vt:lpstr>使用流程</vt:lpstr>
      <vt:lpstr>使用流程</vt:lpstr>
      <vt:lpstr>使用流程</vt:lpstr>
      <vt:lpstr>使用流程</vt:lpstr>
      <vt:lpstr>使用流程</vt:lpstr>
      <vt:lpstr>註冊/登入</vt:lpstr>
      <vt:lpstr>智慧助理（Assistant）</vt:lpstr>
      <vt:lpstr>資料來源 ( RSS )</vt:lpstr>
      <vt:lpstr>資料來源 ( URLS )</vt:lpstr>
      <vt:lpstr>Perplexity</vt:lpstr>
      <vt:lpstr>文章 ( Articles )</vt:lpstr>
      <vt:lpstr>訂閱收信</vt:lpstr>
      <vt:lpstr>總結</vt:lpstr>
      <vt:lpstr>預期效益</vt:lpstr>
      <vt:lpstr>FAQ</vt:lpstr>
      <vt:lpstr>技術架構</vt:lpstr>
      <vt:lpstr>技術細節</vt:lpstr>
      <vt:lpstr>技術細節</vt:lpstr>
      <vt:lpstr>技術細節</vt:lpstr>
      <vt:lpstr>技術細節</vt:lpstr>
      <vt:lpstr>附錄</vt:lpstr>
      <vt:lpstr>文字設定說明</vt:lpstr>
      <vt:lpstr>輔助線</vt:lpstr>
      <vt:lpstr>輔助線</vt:lpstr>
      <vt:lpstr>輔助線範例 2 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封面標題(36 pt)</dc:title>
  <cp:revision>1</cp:revision>
  <dcterms:modified xsi:type="dcterms:W3CDTF">2025-08-13T02:50:09Z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0x0101003259A0A14F75594CB856133A4244302C</vt:lpwstr>
  </property>
  <property fmtid="{D5CDD505-2E9C-101B-9397-08002B2CF9AE}" pid="3" name="Order">
    <vt:r8>500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